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81"/>
  </p:notesMasterIdLst>
  <p:sldIdLst>
    <p:sldId id="402" r:id="rId2"/>
    <p:sldId id="352" r:id="rId3"/>
    <p:sldId id="700" r:id="rId4"/>
    <p:sldId id="707" r:id="rId5"/>
    <p:sldId id="499" r:id="rId6"/>
    <p:sldId id="624" r:id="rId7"/>
    <p:sldId id="319" r:id="rId8"/>
    <p:sldId id="267" r:id="rId9"/>
    <p:sldId id="378" r:id="rId10"/>
    <p:sldId id="379" r:id="rId11"/>
    <p:sldId id="382" r:id="rId12"/>
    <p:sldId id="381" r:id="rId13"/>
    <p:sldId id="384" r:id="rId14"/>
    <p:sldId id="387" r:id="rId15"/>
    <p:sldId id="389" r:id="rId16"/>
    <p:sldId id="390" r:id="rId17"/>
    <p:sldId id="383" r:id="rId18"/>
    <p:sldId id="272" r:id="rId19"/>
    <p:sldId id="280" r:id="rId20"/>
    <p:sldId id="283" r:id="rId21"/>
    <p:sldId id="262" r:id="rId22"/>
    <p:sldId id="263" r:id="rId23"/>
    <p:sldId id="266" r:id="rId24"/>
    <p:sldId id="284" r:id="rId25"/>
    <p:sldId id="286" r:id="rId26"/>
    <p:sldId id="299" r:id="rId27"/>
    <p:sldId id="269" r:id="rId28"/>
    <p:sldId id="287" r:id="rId29"/>
    <p:sldId id="388" r:id="rId30"/>
    <p:sldId id="391" r:id="rId31"/>
    <p:sldId id="392" r:id="rId32"/>
    <p:sldId id="386" r:id="rId33"/>
    <p:sldId id="270" r:id="rId34"/>
    <p:sldId id="324" r:id="rId35"/>
    <p:sldId id="613" r:id="rId36"/>
    <p:sldId id="720" r:id="rId37"/>
    <p:sldId id="721" r:id="rId38"/>
    <p:sldId id="722" r:id="rId39"/>
    <p:sldId id="354" r:id="rId40"/>
    <p:sldId id="333" r:id="rId41"/>
    <p:sldId id="653" r:id="rId42"/>
    <p:sldId id="708" r:id="rId43"/>
    <p:sldId id="709" r:id="rId44"/>
    <p:sldId id="714" r:id="rId45"/>
    <p:sldId id="710" r:id="rId46"/>
    <p:sldId id="711" r:id="rId47"/>
    <p:sldId id="712" r:id="rId48"/>
    <p:sldId id="713" r:id="rId49"/>
    <p:sldId id="715" r:id="rId50"/>
    <p:sldId id="340" r:id="rId51"/>
    <p:sldId id="626" r:id="rId52"/>
    <p:sldId id="716" r:id="rId53"/>
    <p:sldId id="717" r:id="rId54"/>
    <p:sldId id="718" r:id="rId55"/>
    <p:sldId id="719" r:id="rId56"/>
    <p:sldId id="301" r:id="rId57"/>
    <p:sldId id="559" r:id="rId58"/>
    <p:sldId id="701" r:id="rId59"/>
    <p:sldId id="702" r:id="rId60"/>
    <p:sldId id="704" r:id="rId61"/>
    <p:sldId id="703" r:id="rId62"/>
    <p:sldId id="705" r:id="rId63"/>
    <p:sldId id="706" r:id="rId64"/>
    <p:sldId id="346" r:id="rId65"/>
    <p:sldId id="699" r:id="rId66"/>
    <p:sldId id="723" r:id="rId67"/>
    <p:sldId id="534" r:id="rId68"/>
    <p:sldId id="639" r:id="rId69"/>
    <p:sldId id="600" r:id="rId70"/>
    <p:sldId id="595" r:id="rId71"/>
    <p:sldId id="592" r:id="rId72"/>
    <p:sldId id="593" r:id="rId73"/>
    <p:sldId id="591" r:id="rId74"/>
    <p:sldId id="584" r:id="rId75"/>
    <p:sldId id="312" r:id="rId76"/>
    <p:sldId id="332" r:id="rId77"/>
    <p:sldId id="407" r:id="rId78"/>
    <p:sldId id="672" r:id="rId79"/>
    <p:sldId id="510" r:id="rId8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inleitung" id="{89D6D21E-D385-453F-94E6-CDE967A9F97F}">
          <p14:sldIdLst>
            <p14:sldId id="402"/>
            <p14:sldId id="352"/>
          </p14:sldIdLst>
        </p14:section>
        <p14:section name="Update/Nachtrag" id="{C479DA4E-3500-4EA9-9324-054C65AF34EF}">
          <p14:sldIdLst>
            <p14:sldId id="700"/>
            <p14:sldId id="707"/>
            <p14:sldId id="499"/>
            <p14:sldId id="624"/>
          </p14:sldIdLst>
        </p14:section>
        <p14:section name="Stromkreis" id="{F0D9B8D4-6C1F-48E8-892C-F8EA4C856846}">
          <p14:sldIdLst>
            <p14:sldId id="319"/>
            <p14:sldId id="267"/>
            <p14:sldId id="378"/>
            <p14:sldId id="379"/>
            <p14:sldId id="382"/>
            <p14:sldId id="381"/>
            <p14:sldId id="384"/>
            <p14:sldId id="387"/>
            <p14:sldId id="389"/>
            <p14:sldId id="390"/>
            <p14:sldId id="383"/>
            <p14:sldId id="272"/>
            <p14:sldId id="280"/>
            <p14:sldId id="283"/>
            <p14:sldId id="262"/>
            <p14:sldId id="263"/>
            <p14:sldId id="266"/>
            <p14:sldId id="284"/>
            <p14:sldId id="286"/>
            <p14:sldId id="299"/>
            <p14:sldId id="269"/>
            <p14:sldId id="287"/>
            <p14:sldId id="388"/>
            <p14:sldId id="391"/>
            <p14:sldId id="392"/>
            <p14:sldId id="386"/>
            <p14:sldId id="270"/>
          </p14:sldIdLst>
        </p14:section>
        <p14:section name="Arabische Ziffern" id="{65166838-EA62-4483-9699-20D33B35B871}">
          <p14:sldIdLst>
            <p14:sldId id="324"/>
            <p14:sldId id="613"/>
            <p14:sldId id="720"/>
            <p14:sldId id="721"/>
            <p14:sldId id="722"/>
          </p14:sldIdLst>
        </p14:section>
        <p14:section name="PAUSE" id="{1B681C45-8921-4876-91DD-37FE20D1202C}">
          <p14:sldIdLst>
            <p14:sldId id="354"/>
          </p14:sldIdLst>
        </p14:section>
        <p14:section name="Farben" id="{D08B7B89-89E3-475C-A457-69BCE9EB59C7}">
          <p14:sldIdLst>
            <p14:sldId id="333"/>
            <p14:sldId id="653"/>
            <p14:sldId id="708"/>
            <p14:sldId id="709"/>
            <p14:sldId id="714"/>
            <p14:sldId id="710"/>
            <p14:sldId id="711"/>
            <p14:sldId id="712"/>
            <p14:sldId id="713"/>
            <p14:sldId id="715"/>
          </p14:sldIdLst>
        </p14:section>
        <p14:section name="Diamant" id="{B3105E7C-E33C-4A51-8531-36FE8316BC05}">
          <p14:sldIdLst>
            <p14:sldId id="340"/>
            <p14:sldId id="626"/>
            <p14:sldId id="716"/>
            <p14:sldId id="717"/>
            <p14:sldId id="718"/>
            <p14:sldId id="719"/>
          </p14:sldIdLst>
        </p14:section>
        <p14:section name="Sonne" id="{A7D2CF45-99B5-4606-91E8-F46B6BAC61CB}">
          <p14:sldIdLst>
            <p14:sldId id="301"/>
            <p14:sldId id="559"/>
            <p14:sldId id="701"/>
            <p14:sldId id="702"/>
            <p14:sldId id="704"/>
            <p14:sldId id="703"/>
            <p14:sldId id="705"/>
            <p14:sldId id="706"/>
          </p14:sldIdLst>
        </p14:section>
        <p14:section name="D" id="{57B810D0-6D03-404A-87AE-06D53919D7FB}">
          <p14:sldIdLst/>
        </p14:section>
        <p14:section name="Kurznachrichten" id="{30F54FD5-3C0E-4E3B-A9E8-EC51F037ADED}">
          <p14:sldIdLst>
            <p14:sldId id="346"/>
            <p14:sldId id="699"/>
            <p14:sldId id="723"/>
            <p14:sldId id="534"/>
            <p14:sldId id="639"/>
            <p14:sldId id="600"/>
            <p14:sldId id="595"/>
            <p14:sldId id="592"/>
            <p14:sldId id="593"/>
            <p14:sldId id="591"/>
            <p14:sldId id="584"/>
          </p14:sldIdLst>
        </p14:section>
        <p14:section name="Quellen" id="{D41EE365-16F0-4F78-A09E-FC1F53C07E53}">
          <p14:sldIdLst>
            <p14:sldId id="312"/>
            <p14:sldId id="332"/>
          </p14:sldIdLst>
        </p14:section>
        <p14:section name="Hausmeisterliches" id="{304CD7B7-5C7A-491C-AB81-2C81378AD7E7}">
          <p14:sldIdLst>
            <p14:sldId id="407"/>
            <p14:sldId id="672"/>
            <p14:sldId id="51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A72F"/>
    <a:srgbClr val="D74839"/>
    <a:srgbClr val="FF0000"/>
    <a:srgbClr val="D2B478"/>
    <a:srgbClr val="C2C0B4"/>
    <a:srgbClr val="3F96E5"/>
    <a:srgbClr val="EDDFC6"/>
    <a:srgbClr val="CBCBCB"/>
    <a:srgbClr val="92D050"/>
    <a:srgbClr val="1AD1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7156" autoAdjust="0"/>
  </p:normalViewPr>
  <p:slideViewPr>
    <p:cSldViewPr snapToGrid="0">
      <p:cViewPr>
        <p:scale>
          <a:sx n="100" d="100"/>
          <a:sy n="100" d="100"/>
        </p:scale>
        <p:origin x="-139" y="41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A51C31-A0E0-41BB-A952-CED504C0FD2A}" type="datetimeFigureOut">
              <a:rPr lang="de-CH" smtClean="0"/>
              <a:t>17.04.2026</a:t>
            </a:fld>
            <a:endParaRPr lang="de-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FDE8BD-C77B-44CD-AD6A-748213750AF2}" type="slidenum">
              <a:rPr lang="de-CH" smtClean="0"/>
              <a:t>‹#›</a:t>
            </a:fld>
            <a:endParaRPr lang="de-CH"/>
          </a:p>
        </p:txBody>
      </p:sp>
    </p:spTree>
    <p:extLst>
      <p:ext uri="{BB962C8B-B14F-4D97-AF65-F5344CB8AC3E}">
        <p14:creationId xmlns:p14="http://schemas.microsoft.com/office/powerpoint/2010/main" val="1379932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28FDE8BD-C77B-44CD-AD6A-748213750AF2}" type="slidenum">
              <a:rPr lang="de-CH" smtClean="0"/>
              <a:t>7</a:t>
            </a:fld>
            <a:endParaRPr lang="de-CH"/>
          </a:p>
        </p:txBody>
      </p:sp>
    </p:spTree>
    <p:extLst>
      <p:ext uri="{BB962C8B-B14F-4D97-AF65-F5344CB8AC3E}">
        <p14:creationId xmlns:p14="http://schemas.microsoft.com/office/powerpoint/2010/main" val="2448916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A9709E5-0342-4374-93F5-14BBAFC94F18}" type="slidenum">
              <a:rPr lang="de-DE" smtClean="0"/>
              <a:t>16</a:t>
            </a:fld>
            <a:endParaRPr lang="de-DE" dirty="0"/>
          </a:p>
        </p:txBody>
      </p:sp>
    </p:spTree>
    <p:extLst>
      <p:ext uri="{BB962C8B-B14F-4D97-AF65-F5344CB8AC3E}">
        <p14:creationId xmlns:p14="http://schemas.microsoft.com/office/powerpoint/2010/main" val="2983834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A9709E5-0342-4374-93F5-14BBAFC94F18}" type="slidenum">
              <a:rPr lang="de-DE" smtClean="0"/>
              <a:t>17</a:t>
            </a:fld>
            <a:endParaRPr lang="de-DE" dirty="0"/>
          </a:p>
        </p:txBody>
      </p:sp>
    </p:spTree>
    <p:extLst>
      <p:ext uri="{BB962C8B-B14F-4D97-AF65-F5344CB8AC3E}">
        <p14:creationId xmlns:p14="http://schemas.microsoft.com/office/powerpoint/2010/main" val="1438178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A9709E5-0342-4374-93F5-14BBAFC94F18}" type="slidenum">
              <a:rPr lang="de-DE" smtClean="0"/>
              <a:t>18</a:t>
            </a:fld>
            <a:endParaRPr lang="de-DE" dirty="0"/>
          </a:p>
        </p:txBody>
      </p:sp>
    </p:spTree>
    <p:extLst>
      <p:ext uri="{BB962C8B-B14F-4D97-AF65-F5344CB8AC3E}">
        <p14:creationId xmlns:p14="http://schemas.microsoft.com/office/powerpoint/2010/main" val="2609529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A9709E5-0342-4374-93F5-14BBAFC94F18}" type="slidenum">
              <a:rPr lang="de-DE" smtClean="0"/>
              <a:t>19</a:t>
            </a:fld>
            <a:endParaRPr lang="de-DE" dirty="0"/>
          </a:p>
        </p:txBody>
      </p:sp>
    </p:spTree>
    <p:extLst>
      <p:ext uri="{BB962C8B-B14F-4D97-AF65-F5344CB8AC3E}">
        <p14:creationId xmlns:p14="http://schemas.microsoft.com/office/powerpoint/2010/main" val="1499895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7275" cy="3452813"/>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CA9709E5-0342-4374-93F5-14BBAFC94F18}" type="slidenum">
              <a:rPr lang="de-DE" smtClean="0"/>
              <a:t>20</a:t>
            </a:fld>
            <a:endParaRPr lang="de-DE" dirty="0"/>
          </a:p>
        </p:txBody>
      </p:sp>
    </p:spTree>
    <p:extLst>
      <p:ext uri="{BB962C8B-B14F-4D97-AF65-F5344CB8AC3E}">
        <p14:creationId xmlns:p14="http://schemas.microsoft.com/office/powerpoint/2010/main" val="1586382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A9709E5-0342-4374-93F5-14BBAFC94F18}" type="slidenum">
              <a:rPr lang="de-DE" smtClean="0"/>
              <a:t>21</a:t>
            </a:fld>
            <a:endParaRPr lang="de-DE" dirty="0"/>
          </a:p>
        </p:txBody>
      </p:sp>
    </p:spTree>
    <p:extLst>
      <p:ext uri="{BB962C8B-B14F-4D97-AF65-F5344CB8AC3E}">
        <p14:creationId xmlns:p14="http://schemas.microsoft.com/office/powerpoint/2010/main" val="1087900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A9709E5-0342-4374-93F5-14BBAFC94F18}" type="slidenum">
              <a:rPr lang="de-DE" smtClean="0"/>
              <a:t>22</a:t>
            </a:fld>
            <a:endParaRPr lang="de-DE" dirty="0"/>
          </a:p>
        </p:txBody>
      </p:sp>
    </p:spTree>
    <p:extLst>
      <p:ext uri="{BB962C8B-B14F-4D97-AF65-F5344CB8AC3E}">
        <p14:creationId xmlns:p14="http://schemas.microsoft.com/office/powerpoint/2010/main" val="1159447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A9709E5-0342-4374-93F5-14BBAFC94F18}" type="slidenum">
              <a:rPr lang="de-DE" smtClean="0"/>
              <a:t>23</a:t>
            </a:fld>
            <a:endParaRPr lang="de-DE" dirty="0"/>
          </a:p>
        </p:txBody>
      </p:sp>
    </p:spTree>
    <p:extLst>
      <p:ext uri="{BB962C8B-B14F-4D97-AF65-F5344CB8AC3E}">
        <p14:creationId xmlns:p14="http://schemas.microsoft.com/office/powerpoint/2010/main" val="4278629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A9709E5-0342-4374-93F5-14BBAFC94F18}" type="slidenum">
              <a:rPr lang="de-DE" smtClean="0"/>
              <a:t>24</a:t>
            </a:fld>
            <a:endParaRPr lang="de-DE" dirty="0"/>
          </a:p>
        </p:txBody>
      </p:sp>
    </p:spTree>
    <p:extLst>
      <p:ext uri="{BB962C8B-B14F-4D97-AF65-F5344CB8AC3E}">
        <p14:creationId xmlns:p14="http://schemas.microsoft.com/office/powerpoint/2010/main" val="2740603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A9709E5-0342-4374-93F5-14BBAFC94F18}" type="slidenum">
              <a:rPr lang="de-DE" smtClean="0"/>
              <a:t>25</a:t>
            </a:fld>
            <a:endParaRPr lang="de-DE" dirty="0"/>
          </a:p>
        </p:txBody>
      </p:sp>
    </p:spTree>
    <p:extLst>
      <p:ext uri="{BB962C8B-B14F-4D97-AF65-F5344CB8AC3E}">
        <p14:creationId xmlns:p14="http://schemas.microsoft.com/office/powerpoint/2010/main" val="2622846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A9709E5-0342-4374-93F5-14BBAFC94F18}" type="slidenum">
              <a:rPr lang="de-DE" smtClean="0"/>
              <a:t>8</a:t>
            </a:fld>
            <a:endParaRPr lang="de-DE" dirty="0"/>
          </a:p>
        </p:txBody>
      </p:sp>
    </p:spTree>
    <p:extLst>
      <p:ext uri="{BB962C8B-B14F-4D97-AF65-F5344CB8AC3E}">
        <p14:creationId xmlns:p14="http://schemas.microsoft.com/office/powerpoint/2010/main" val="4282449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A9709E5-0342-4374-93F5-14BBAFC94F18}" type="slidenum">
              <a:rPr lang="de-DE" smtClean="0"/>
              <a:t>26</a:t>
            </a:fld>
            <a:endParaRPr lang="de-DE" dirty="0"/>
          </a:p>
        </p:txBody>
      </p:sp>
    </p:spTree>
    <p:extLst>
      <p:ext uri="{BB962C8B-B14F-4D97-AF65-F5344CB8AC3E}">
        <p14:creationId xmlns:p14="http://schemas.microsoft.com/office/powerpoint/2010/main" val="4211221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A9709E5-0342-4374-93F5-14BBAFC94F18}" type="slidenum">
              <a:rPr lang="de-DE" smtClean="0"/>
              <a:t>27</a:t>
            </a:fld>
            <a:endParaRPr lang="de-DE" dirty="0"/>
          </a:p>
        </p:txBody>
      </p:sp>
    </p:spTree>
    <p:extLst>
      <p:ext uri="{BB962C8B-B14F-4D97-AF65-F5344CB8AC3E}">
        <p14:creationId xmlns:p14="http://schemas.microsoft.com/office/powerpoint/2010/main" val="2097619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A9709E5-0342-4374-93F5-14BBAFC94F18}" type="slidenum">
              <a:rPr lang="de-DE" smtClean="0"/>
              <a:t>28</a:t>
            </a:fld>
            <a:endParaRPr lang="de-DE" dirty="0"/>
          </a:p>
        </p:txBody>
      </p:sp>
    </p:spTree>
    <p:extLst>
      <p:ext uri="{BB962C8B-B14F-4D97-AF65-F5344CB8AC3E}">
        <p14:creationId xmlns:p14="http://schemas.microsoft.com/office/powerpoint/2010/main" val="949260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A9709E5-0342-4374-93F5-14BBAFC94F18}" type="slidenum">
              <a:rPr lang="de-DE" smtClean="0"/>
              <a:t>29</a:t>
            </a:fld>
            <a:endParaRPr lang="de-DE" dirty="0"/>
          </a:p>
        </p:txBody>
      </p:sp>
    </p:spTree>
    <p:extLst>
      <p:ext uri="{BB962C8B-B14F-4D97-AF65-F5344CB8AC3E}">
        <p14:creationId xmlns:p14="http://schemas.microsoft.com/office/powerpoint/2010/main" val="4248071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A9709E5-0342-4374-93F5-14BBAFC94F18}" type="slidenum">
              <a:rPr lang="de-DE" smtClean="0"/>
              <a:t>30</a:t>
            </a:fld>
            <a:endParaRPr lang="de-DE" dirty="0"/>
          </a:p>
        </p:txBody>
      </p:sp>
    </p:spTree>
    <p:extLst>
      <p:ext uri="{BB962C8B-B14F-4D97-AF65-F5344CB8AC3E}">
        <p14:creationId xmlns:p14="http://schemas.microsoft.com/office/powerpoint/2010/main" val="2043507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A9709E5-0342-4374-93F5-14BBAFC94F18}" type="slidenum">
              <a:rPr lang="de-DE" smtClean="0"/>
              <a:t>31</a:t>
            </a:fld>
            <a:endParaRPr lang="de-DE" dirty="0"/>
          </a:p>
        </p:txBody>
      </p:sp>
    </p:spTree>
    <p:extLst>
      <p:ext uri="{BB962C8B-B14F-4D97-AF65-F5344CB8AC3E}">
        <p14:creationId xmlns:p14="http://schemas.microsoft.com/office/powerpoint/2010/main" val="18736338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E9804-912B-C4AF-FEB0-AD58329986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7DC492-FCEF-D63B-45D8-48BB86496914}"/>
              </a:ext>
            </a:extLst>
          </p:cNvPr>
          <p:cNvSpPr>
            <a:spLocks noGrp="1" noRot="1" noChangeAspect="1"/>
          </p:cNvSpPr>
          <p:nvPr>
            <p:ph type="sldImg"/>
          </p:nvPr>
        </p:nvSpPr>
        <p:spPr>
          <a:xfrm>
            <a:off x="482600" y="1279525"/>
            <a:ext cx="6137275" cy="3452813"/>
          </a:xfrm>
        </p:spPr>
      </p:sp>
      <p:sp>
        <p:nvSpPr>
          <p:cNvPr id="3" name="Notes Placeholder 2">
            <a:extLst>
              <a:ext uri="{FF2B5EF4-FFF2-40B4-BE49-F238E27FC236}">
                <a16:creationId xmlns:a16="http://schemas.microsoft.com/office/drawing/2014/main" id="{A5D43849-9E17-4CE8-E9BD-B44ED8CF1674}"/>
              </a:ext>
            </a:extLst>
          </p:cNvPr>
          <p:cNvSpPr>
            <a:spLocks noGrp="1"/>
          </p:cNvSpPr>
          <p:nvPr>
            <p:ph type="body" idx="1"/>
          </p:nvPr>
        </p:nvSpPr>
        <p:spPr/>
        <p:txBody>
          <a:bodyPr/>
          <a:lstStyle/>
          <a:p>
            <a:endParaRPr lang="de-DE" dirty="0"/>
          </a:p>
        </p:txBody>
      </p:sp>
      <p:sp>
        <p:nvSpPr>
          <p:cNvPr id="4" name="Slide Number Placeholder 3">
            <a:extLst>
              <a:ext uri="{FF2B5EF4-FFF2-40B4-BE49-F238E27FC236}">
                <a16:creationId xmlns:a16="http://schemas.microsoft.com/office/drawing/2014/main" id="{FAD6148F-3A5C-1792-9A63-F44CB126745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9709E5-0342-4374-93F5-14BBAFC94F18}"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7201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A9709E5-0342-4374-93F5-14BBAFC94F18}" type="slidenum">
              <a:rPr lang="de-DE" smtClean="0"/>
              <a:t>33</a:t>
            </a:fld>
            <a:endParaRPr lang="de-DE" dirty="0"/>
          </a:p>
        </p:txBody>
      </p:sp>
    </p:spTree>
    <p:extLst>
      <p:ext uri="{BB962C8B-B14F-4D97-AF65-F5344CB8AC3E}">
        <p14:creationId xmlns:p14="http://schemas.microsoft.com/office/powerpoint/2010/main" val="11704016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28FDE8BD-C77B-44CD-AD6A-748213750AF2}" type="slidenum">
              <a:rPr lang="de-CH" smtClean="0"/>
              <a:t>40</a:t>
            </a:fld>
            <a:endParaRPr lang="de-CH"/>
          </a:p>
        </p:txBody>
      </p:sp>
    </p:spTree>
    <p:extLst>
      <p:ext uri="{BB962C8B-B14F-4D97-AF65-F5344CB8AC3E}">
        <p14:creationId xmlns:p14="http://schemas.microsoft.com/office/powerpoint/2010/main" val="3286251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28FDE8BD-C77B-44CD-AD6A-748213750AF2}" type="slidenum">
              <a:rPr lang="de-CH" smtClean="0"/>
              <a:t>41</a:t>
            </a:fld>
            <a:endParaRPr lang="de-CH"/>
          </a:p>
        </p:txBody>
      </p:sp>
    </p:spTree>
    <p:extLst>
      <p:ext uri="{BB962C8B-B14F-4D97-AF65-F5344CB8AC3E}">
        <p14:creationId xmlns:p14="http://schemas.microsoft.com/office/powerpoint/2010/main" val="817673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A9709E5-0342-4374-93F5-14BBAFC94F18}" type="slidenum">
              <a:rPr lang="de-DE" smtClean="0"/>
              <a:t>9</a:t>
            </a:fld>
            <a:endParaRPr lang="de-DE" dirty="0"/>
          </a:p>
        </p:txBody>
      </p:sp>
    </p:spTree>
    <p:extLst>
      <p:ext uri="{BB962C8B-B14F-4D97-AF65-F5344CB8AC3E}">
        <p14:creationId xmlns:p14="http://schemas.microsoft.com/office/powerpoint/2010/main" val="12923161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28FDE8BD-C77B-44CD-AD6A-748213750AF2}" type="slidenum">
              <a:rPr lang="de-CH" smtClean="0"/>
              <a:t>50</a:t>
            </a:fld>
            <a:endParaRPr lang="de-CH"/>
          </a:p>
        </p:txBody>
      </p:sp>
    </p:spTree>
    <p:extLst>
      <p:ext uri="{BB962C8B-B14F-4D97-AF65-F5344CB8AC3E}">
        <p14:creationId xmlns:p14="http://schemas.microsoft.com/office/powerpoint/2010/main" val="15345851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28FDE8BD-C77B-44CD-AD6A-748213750AF2}" type="slidenum">
              <a:rPr lang="de-CH" smtClean="0"/>
              <a:t>56</a:t>
            </a:fld>
            <a:endParaRPr lang="de-CH"/>
          </a:p>
        </p:txBody>
      </p:sp>
    </p:spTree>
    <p:extLst>
      <p:ext uri="{BB962C8B-B14F-4D97-AF65-F5344CB8AC3E}">
        <p14:creationId xmlns:p14="http://schemas.microsoft.com/office/powerpoint/2010/main" val="14509526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28FDE8BD-C77B-44CD-AD6A-748213750AF2}" type="slidenum">
              <a:rPr lang="de-CH" smtClean="0"/>
              <a:t>64</a:t>
            </a:fld>
            <a:endParaRPr lang="de-CH"/>
          </a:p>
        </p:txBody>
      </p:sp>
    </p:spTree>
    <p:extLst>
      <p:ext uri="{BB962C8B-B14F-4D97-AF65-F5344CB8AC3E}">
        <p14:creationId xmlns:p14="http://schemas.microsoft.com/office/powerpoint/2010/main" val="2619445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A9709E5-0342-4374-93F5-14BBAFC94F18}" type="slidenum">
              <a:rPr lang="de-DE" smtClean="0"/>
              <a:t>10</a:t>
            </a:fld>
            <a:endParaRPr lang="de-DE" dirty="0"/>
          </a:p>
        </p:txBody>
      </p:sp>
    </p:spTree>
    <p:extLst>
      <p:ext uri="{BB962C8B-B14F-4D97-AF65-F5344CB8AC3E}">
        <p14:creationId xmlns:p14="http://schemas.microsoft.com/office/powerpoint/2010/main" val="2788281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A9709E5-0342-4374-93F5-14BBAFC94F18}" type="slidenum">
              <a:rPr lang="de-DE" smtClean="0"/>
              <a:t>11</a:t>
            </a:fld>
            <a:endParaRPr lang="de-DE" dirty="0"/>
          </a:p>
        </p:txBody>
      </p:sp>
    </p:spTree>
    <p:extLst>
      <p:ext uri="{BB962C8B-B14F-4D97-AF65-F5344CB8AC3E}">
        <p14:creationId xmlns:p14="http://schemas.microsoft.com/office/powerpoint/2010/main" val="2165633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A9709E5-0342-4374-93F5-14BBAFC94F18}" type="slidenum">
              <a:rPr lang="de-DE" smtClean="0"/>
              <a:t>12</a:t>
            </a:fld>
            <a:endParaRPr lang="de-DE" dirty="0"/>
          </a:p>
        </p:txBody>
      </p:sp>
    </p:spTree>
    <p:extLst>
      <p:ext uri="{BB962C8B-B14F-4D97-AF65-F5344CB8AC3E}">
        <p14:creationId xmlns:p14="http://schemas.microsoft.com/office/powerpoint/2010/main" val="615124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A9709E5-0342-4374-93F5-14BBAFC94F18}" type="slidenum">
              <a:rPr lang="de-DE" smtClean="0"/>
              <a:t>13</a:t>
            </a:fld>
            <a:endParaRPr lang="de-DE" dirty="0"/>
          </a:p>
        </p:txBody>
      </p:sp>
    </p:spTree>
    <p:extLst>
      <p:ext uri="{BB962C8B-B14F-4D97-AF65-F5344CB8AC3E}">
        <p14:creationId xmlns:p14="http://schemas.microsoft.com/office/powerpoint/2010/main" val="296780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F5FCB-B5D0-540A-A63A-FDE27DAE43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F29A9C-840A-E38C-AF02-15D8CCCED5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8D57ED-40D5-CB41-41FB-FCBA65B48DB2}"/>
              </a:ext>
            </a:extLst>
          </p:cNvPr>
          <p:cNvSpPr>
            <a:spLocks noGrp="1"/>
          </p:cNvSpPr>
          <p:nvPr>
            <p:ph type="body" idx="1"/>
          </p:nvPr>
        </p:nvSpPr>
        <p:spPr/>
        <p:txBody>
          <a:bodyPr/>
          <a:lstStyle/>
          <a:p>
            <a:endParaRPr lang="de-DE" dirty="0"/>
          </a:p>
        </p:txBody>
      </p:sp>
      <p:sp>
        <p:nvSpPr>
          <p:cNvPr id="4" name="Slide Number Placeholder 3">
            <a:extLst>
              <a:ext uri="{FF2B5EF4-FFF2-40B4-BE49-F238E27FC236}">
                <a16:creationId xmlns:a16="http://schemas.microsoft.com/office/drawing/2014/main" id="{8AAEF3A4-AEB7-A991-F21E-CD0B1368ECF7}"/>
              </a:ext>
            </a:extLst>
          </p:cNvPr>
          <p:cNvSpPr>
            <a:spLocks noGrp="1"/>
          </p:cNvSpPr>
          <p:nvPr>
            <p:ph type="sldNum" sz="quarter" idx="5"/>
          </p:nvPr>
        </p:nvSpPr>
        <p:spPr/>
        <p:txBody>
          <a:bodyPr/>
          <a:lstStyle/>
          <a:p>
            <a:fld id="{CA9709E5-0342-4374-93F5-14BBAFC94F18}" type="slidenum">
              <a:rPr lang="de-DE" smtClean="0"/>
              <a:t>14</a:t>
            </a:fld>
            <a:endParaRPr lang="de-DE" dirty="0"/>
          </a:p>
        </p:txBody>
      </p:sp>
    </p:spTree>
    <p:extLst>
      <p:ext uri="{BB962C8B-B14F-4D97-AF65-F5344CB8AC3E}">
        <p14:creationId xmlns:p14="http://schemas.microsoft.com/office/powerpoint/2010/main" val="3271555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A9709E5-0342-4374-93F5-14BBAFC94F18}" type="slidenum">
              <a:rPr lang="de-DE" smtClean="0"/>
              <a:t>15</a:t>
            </a:fld>
            <a:endParaRPr lang="de-DE" dirty="0"/>
          </a:p>
        </p:txBody>
      </p:sp>
    </p:spTree>
    <p:extLst>
      <p:ext uri="{BB962C8B-B14F-4D97-AF65-F5344CB8AC3E}">
        <p14:creationId xmlns:p14="http://schemas.microsoft.com/office/powerpoint/2010/main" val="1006584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32C74-82F4-2A29-889B-EF23CEE6AA4F}"/>
              </a:ext>
            </a:extLst>
          </p:cNvPr>
          <p:cNvSpPr>
            <a:spLocks noGrp="1"/>
          </p:cNvSpPr>
          <p:nvPr>
            <p:ph type="ctrTitle"/>
          </p:nvPr>
        </p:nvSpPr>
        <p:spPr>
          <a:xfrm>
            <a:off x="1066801" y="1122363"/>
            <a:ext cx="6211185" cy="2305246"/>
          </a:xfrm>
        </p:spPr>
        <p:txBody>
          <a:bodyPr anchor="b">
            <a:normAutofit/>
          </a:bodyPr>
          <a:lstStyle>
            <a:lvl1pPr algn="l">
              <a:lnSpc>
                <a:spcPct val="100000"/>
              </a:lnSpc>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4ACADD6-278F-604C-8A38-BBBAFC6754E8}"/>
              </a:ext>
            </a:extLst>
          </p:cNvPr>
          <p:cNvSpPr>
            <a:spLocks noGrp="1"/>
          </p:cNvSpPr>
          <p:nvPr>
            <p:ph type="subTitle" idx="1"/>
          </p:nvPr>
        </p:nvSpPr>
        <p:spPr>
          <a:xfrm>
            <a:off x="1066802" y="3549048"/>
            <a:ext cx="5029198" cy="195627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80DAA7B3-5D3B-D493-8F6F-1FEBB8576D62}"/>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269509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A4769-9A55-AF9B-4CE4-DFA07E711CF6}"/>
              </a:ext>
            </a:extLst>
          </p:cNvPr>
          <p:cNvSpPr>
            <a:spLocks noGrp="1"/>
          </p:cNvSpPr>
          <p:nvPr>
            <p:ph type="title"/>
          </p:nvPr>
        </p:nvSpPr>
        <p:spPr/>
        <p:txBody>
          <a:bodyPr/>
          <a:lstStyle/>
          <a:p>
            <a:r>
              <a:rPr lang="de-CH" noProof="0"/>
              <a:t>Click </a:t>
            </a:r>
            <a:r>
              <a:rPr lang="de-CH" noProof="0" dirty="0" err="1"/>
              <a:t>to</a:t>
            </a:r>
            <a:r>
              <a:rPr lang="de-CH" noProof="0" dirty="0"/>
              <a:t> </a:t>
            </a:r>
            <a:r>
              <a:rPr lang="de-CH" noProof="0" dirty="0" err="1"/>
              <a:t>edit</a:t>
            </a:r>
            <a:r>
              <a:rPr lang="de-CH" noProof="0" dirty="0"/>
              <a:t> Master title style</a:t>
            </a:r>
          </a:p>
        </p:txBody>
      </p:sp>
      <p:sp>
        <p:nvSpPr>
          <p:cNvPr id="3" name="Content Placeholder 2">
            <a:extLst>
              <a:ext uri="{FF2B5EF4-FFF2-40B4-BE49-F238E27FC236}">
                <a16:creationId xmlns:a16="http://schemas.microsoft.com/office/drawing/2014/main" id="{8CE45D9E-DBB4-B890-88D5-B4C03599EC07}"/>
              </a:ext>
            </a:extLst>
          </p:cNvPr>
          <p:cNvSpPr>
            <a:spLocks noGrp="1"/>
          </p:cNvSpPr>
          <p:nvPr>
            <p:ph idx="1"/>
          </p:nvPr>
        </p:nvSpPr>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CH" noProof="0"/>
              <a:t>Click </a:t>
            </a:r>
            <a:r>
              <a:rPr lang="de-CH" noProof="0" dirty="0" err="1"/>
              <a:t>to</a:t>
            </a:r>
            <a:r>
              <a:rPr lang="de-CH" noProof="0" dirty="0"/>
              <a:t> </a:t>
            </a:r>
            <a:r>
              <a:rPr lang="de-CH" noProof="0" dirty="0" err="1"/>
              <a:t>edit</a:t>
            </a:r>
            <a:r>
              <a:rPr lang="de-CH" noProof="0" dirty="0"/>
              <a:t> Master </a:t>
            </a:r>
            <a:r>
              <a:rPr lang="de-CH" noProof="0" dirty="0" err="1"/>
              <a:t>text</a:t>
            </a:r>
            <a:r>
              <a:rPr lang="de-CH" noProof="0" dirty="0"/>
              <a:t> </a:t>
            </a:r>
            <a:r>
              <a:rPr lang="de-CH" noProof="0" dirty="0" err="1"/>
              <a:t>styles</a:t>
            </a:r>
            <a:endParaRPr lang="de-CH" noProof="0" dirty="0"/>
          </a:p>
          <a:p>
            <a:pPr lvl="1"/>
            <a:r>
              <a:rPr lang="de-CH" noProof="0" dirty="0"/>
              <a:t>Second </a:t>
            </a:r>
            <a:r>
              <a:rPr lang="de-CH" noProof="0" dirty="0" err="1"/>
              <a:t>level</a:t>
            </a:r>
            <a:endParaRPr lang="de-CH" noProof="0" dirty="0"/>
          </a:p>
          <a:p>
            <a:pPr lvl="2"/>
            <a:r>
              <a:rPr lang="de-CH" noProof="0" dirty="0"/>
              <a:t>Third </a:t>
            </a:r>
            <a:r>
              <a:rPr lang="de-CH" noProof="0" dirty="0" err="1"/>
              <a:t>level</a:t>
            </a:r>
            <a:endParaRPr lang="de-CH" noProof="0" dirty="0"/>
          </a:p>
          <a:p>
            <a:pPr lvl="3"/>
            <a:r>
              <a:rPr lang="de-CH" noProof="0" dirty="0" err="1"/>
              <a:t>Fourth</a:t>
            </a:r>
            <a:r>
              <a:rPr lang="de-CH" noProof="0" dirty="0"/>
              <a:t> </a:t>
            </a:r>
            <a:r>
              <a:rPr lang="de-CH" noProof="0" dirty="0" err="1"/>
              <a:t>level</a:t>
            </a:r>
            <a:endParaRPr lang="de-CH" noProof="0" dirty="0"/>
          </a:p>
          <a:p>
            <a:pPr lvl="4"/>
            <a:r>
              <a:rPr lang="de-CH" noProof="0" dirty="0" err="1"/>
              <a:t>Fifth</a:t>
            </a:r>
            <a:r>
              <a:rPr lang="de-CH" noProof="0" dirty="0"/>
              <a:t> </a:t>
            </a:r>
            <a:r>
              <a:rPr lang="de-CH" noProof="0" dirty="0" err="1"/>
              <a:t>level</a:t>
            </a:r>
            <a:endParaRPr lang="de-CH" noProof="0" dirty="0"/>
          </a:p>
        </p:txBody>
      </p:sp>
      <p:sp>
        <p:nvSpPr>
          <p:cNvPr id="9" name="Slide Number Placeholder 8">
            <a:extLst>
              <a:ext uri="{FF2B5EF4-FFF2-40B4-BE49-F238E27FC236}">
                <a16:creationId xmlns:a16="http://schemas.microsoft.com/office/drawing/2014/main" id="{D85B159A-FA13-9DE0-39D3-E56BCC1D41C6}"/>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9740405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3410AE4-7FC7-589E-B6D3-0DA7B5FC5CE3}"/>
              </a:ext>
            </a:extLst>
          </p:cNvPr>
          <p:cNvSpPr/>
          <p:nvPr/>
        </p:nvSpPr>
        <p:spPr>
          <a:xfrm flipH="1" flipV="1">
            <a:off x="0" y="0"/>
            <a:ext cx="2923855" cy="1479128"/>
          </a:xfrm>
          <a:custGeom>
            <a:avLst/>
            <a:gdLst>
              <a:gd name="connsiteX0" fmla="*/ 2923855 w 2923855"/>
              <a:gd name="connsiteY0" fmla="*/ 1479128 h 1479128"/>
              <a:gd name="connsiteX1" fmla="*/ 0 w 2923855"/>
              <a:gd name="connsiteY1" fmla="*/ 1479128 h 1479128"/>
              <a:gd name="connsiteX2" fmla="*/ 1368245 w 2923855"/>
              <a:gd name="connsiteY2" fmla="*/ 405504 h 1479128"/>
              <a:gd name="connsiteX3" fmla="*/ 1410727 w 2923855"/>
              <a:gd name="connsiteY3" fmla="*/ 373857 h 1479128"/>
              <a:gd name="connsiteX4" fmla="*/ 2503486 w 2923855"/>
              <a:gd name="connsiteY4" fmla="*/ 1756 h 1479128"/>
              <a:gd name="connsiteX5" fmla="*/ 2622568 w 2923855"/>
              <a:gd name="connsiteY5" fmla="*/ 284 h 1479128"/>
              <a:gd name="connsiteX6" fmla="*/ 2785835 w 2923855"/>
              <a:gd name="connsiteY6" fmla="*/ 9494 h 1479128"/>
              <a:gd name="connsiteX7" fmla="*/ 2923855 w 2923855"/>
              <a:gd name="connsiteY7" fmla="*/ 28352 h 147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3855" h="1479128">
                <a:moveTo>
                  <a:pt x="2923855" y="1479128"/>
                </a:moveTo>
                <a:lnTo>
                  <a:pt x="0" y="1479128"/>
                </a:lnTo>
                <a:lnTo>
                  <a:pt x="1368245" y="405504"/>
                </a:lnTo>
                <a:lnTo>
                  <a:pt x="1410727" y="373857"/>
                </a:lnTo>
                <a:cubicBezTo>
                  <a:pt x="1742357" y="139664"/>
                  <a:pt x="2122368" y="17528"/>
                  <a:pt x="2503486" y="1756"/>
                </a:cubicBezTo>
                <a:cubicBezTo>
                  <a:pt x="2543187" y="114"/>
                  <a:pt x="2582898" y="-375"/>
                  <a:pt x="2622568" y="284"/>
                </a:cubicBezTo>
                <a:cubicBezTo>
                  <a:pt x="2677115" y="1190"/>
                  <a:pt x="2731584" y="4266"/>
                  <a:pt x="2785835" y="9494"/>
                </a:cubicBezTo>
                <a:lnTo>
                  <a:pt x="2923855" y="28352"/>
                </a:lnTo>
                <a:close/>
              </a:path>
            </a:pathLst>
          </a:custGeom>
          <a:gradFill>
            <a:gsLst>
              <a:gs pos="33000">
                <a:schemeClr val="bg2"/>
              </a:gs>
              <a:gs pos="10000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B381CBD-08D9-3C9A-7620-24F2D6404893}"/>
              </a:ext>
            </a:extLst>
          </p:cNvPr>
          <p:cNvSpPr>
            <a:spLocks noGrp="1"/>
          </p:cNvSpPr>
          <p:nvPr>
            <p:ph type="title"/>
          </p:nvPr>
        </p:nvSpPr>
        <p:spPr>
          <a:xfrm>
            <a:off x="1066800" y="1709738"/>
            <a:ext cx="6455434" cy="29812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D5AE2B-1716-CEEC-73F8-E81F59192562}"/>
              </a:ext>
            </a:extLst>
          </p:cNvPr>
          <p:cNvSpPr>
            <a:spLocks noGrp="1"/>
          </p:cNvSpPr>
          <p:nvPr>
            <p:ph type="body" idx="1"/>
          </p:nvPr>
        </p:nvSpPr>
        <p:spPr>
          <a:xfrm>
            <a:off x="1066800" y="4759252"/>
            <a:ext cx="5397260" cy="955748"/>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0EDCEDA8-9746-60E2-22D5-CC2F7996F9AB}"/>
              </a:ext>
            </a:extLst>
          </p:cNvPr>
          <p:cNvSpPr>
            <a:spLocks noGrp="1"/>
          </p:cNvSpPr>
          <p:nvPr>
            <p:ph type="dt" sz="half" idx="10"/>
          </p:nvPr>
        </p:nvSpPr>
        <p:spPr>
          <a:xfrm rot="5400000">
            <a:off x="10469432" y="4804672"/>
            <a:ext cx="2653508" cy="365125"/>
          </a:xfrm>
          <a:prstGeom prst="rect">
            <a:avLst/>
          </a:prstGeom>
        </p:spPr>
        <p:txBody>
          <a:bodyPr/>
          <a:lstStyle/>
          <a:p>
            <a:fld id="{D6D27117-960A-4425-9034-E4701464B4F3}" type="datetime1">
              <a:rPr lang="en-US" smtClean="0"/>
              <a:t>4/17/2026</a:t>
            </a:fld>
            <a:endParaRPr lang="en-US"/>
          </a:p>
        </p:txBody>
      </p:sp>
      <p:sp>
        <p:nvSpPr>
          <p:cNvPr id="9" name="Footer Placeholder 8">
            <a:extLst>
              <a:ext uri="{FF2B5EF4-FFF2-40B4-BE49-F238E27FC236}">
                <a16:creationId xmlns:a16="http://schemas.microsoft.com/office/drawing/2014/main" id="{20C1468B-0B78-6F06-9898-52A5D5A5182B}"/>
              </a:ext>
            </a:extLst>
          </p:cNvPr>
          <p:cNvSpPr>
            <a:spLocks noGrp="1"/>
          </p:cNvSpPr>
          <p:nvPr>
            <p:ph type="ftr" sz="quarter" idx="11"/>
          </p:nvPr>
        </p:nvSpPr>
        <p:spPr>
          <a:xfrm>
            <a:off x="8627802" y="6390008"/>
            <a:ext cx="2885686" cy="365125"/>
          </a:xfrm>
          <a:prstGeom prst="rect">
            <a:avLst/>
          </a:prstGeom>
        </p:spPr>
        <p:txBody>
          <a:bodyPr/>
          <a:lstStyle/>
          <a:p>
            <a:r>
              <a:rPr lang="en-US"/>
              <a:t>KoMi Event – Künstliche Intelligenz</a:t>
            </a:r>
            <a:endParaRPr lang="en-US" dirty="0"/>
          </a:p>
        </p:txBody>
      </p:sp>
      <p:sp>
        <p:nvSpPr>
          <p:cNvPr id="11" name="Slide Number Placeholder 10">
            <a:extLst>
              <a:ext uri="{FF2B5EF4-FFF2-40B4-BE49-F238E27FC236}">
                <a16:creationId xmlns:a16="http://schemas.microsoft.com/office/drawing/2014/main" id="{16BF6AA8-D431-58D7-6FFA-B45F219F1B61}"/>
              </a:ext>
            </a:extLst>
          </p:cNvPr>
          <p:cNvSpPr>
            <a:spLocks noGrp="1"/>
          </p:cNvSpPr>
          <p:nvPr>
            <p:ph type="sldNum" sz="quarter" idx="12"/>
          </p:nvPr>
        </p:nvSpPr>
        <p:spPr/>
        <p:txBody>
          <a:bodyPr/>
          <a:lstStyle/>
          <a:p>
            <a:fld id="{5A33CB2A-1702-4C1D-9CC4-8D472D39F19E}" type="slidenum">
              <a:rPr lang="en-US" smtClean="0"/>
              <a:t>‹#›</a:t>
            </a:fld>
            <a:endParaRPr lang="en-US"/>
          </a:p>
        </p:txBody>
      </p:sp>
      <p:sp>
        <p:nvSpPr>
          <p:cNvPr id="12" name="Freeform: Shape 11">
            <a:extLst>
              <a:ext uri="{FF2B5EF4-FFF2-40B4-BE49-F238E27FC236}">
                <a16:creationId xmlns:a16="http://schemas.microsoft.com/office/drawing/2014/main" id="{28FD5A35-F08B-B931-1328-643245FAE3D6}"/>
              </a:ext>
              <a:ext uri="{C183D7F6-B498-43B3-948B-1728B52AA6E4}">
                <adec:decorative xmlns:adec="http://schemas.microsoft.com/office/drawing/2017/decorative" val="1"/>
              </a:ext>
            </a:extLst>
          </p:cNvPr>
          <p:cNvSpPr/>
          <p:nvPr userDrawn="1"/>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31919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84D0-7460-7B08-F1EE-96EABE40212A}"/>
              </a:ext>
            </a:extLst>
          </p:cNvPr>
          <p:cNvSpPr>
            <a:spLocks noGrp="1"/>
          </p:cNvSpPr>
          <p:nvPr>
            <p:ph type="title"/>
          </p:nvPr>
        </p:nvSpPr>
        <p:spPr>
          <a:xfrm>
            <a:off x="528761" y="369737"/>
            <a:ext cx="11143753" cy="53671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80B7F9-8ECB-7079-A11E-51D3903E2B1A}"/>
              </a:ext>
            </a:extLst>
          </p:cNvPr>
          <p:cNvSpPr>
            <a:spLocks noGrp="1"/>
          </p:cNvSpPr>
          <p:nvPr>
            <p:ph sz="half" idx="1"/>
          </p:nvPr>
        </p:nvSpPr>
        <p:spPr>
          <a:xfrm>
            <a:off x="528762" y="1089329"/>
            <a:ext cx="5347519" cy="5224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4E97161-CAF5-CA48-D814-7ACD43AB99E1}"/>
              </a:ext>
            </a:extLst>
          </p:cNvPr>
          <p:cNvSpPr>
            <a:spLocks noGrp="1"/>
          </p:cNvSpPr>
          <p:nvPr>
            <p:ph sz="half" idx="2"/>
          </p:nvPr>
        </p:nvSpPr>
        <p:spPr>
          <a:xfrm>
            <a:off x="6349794" y="1089329"/>
            <a:ext cx="5322719" cy="5224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9">
            <a:extLst>
              <a:ext uri="{FF2B5EF4-FFF2-40B4-BE49-F238E27FC236}">
                <a16:creationId xmlns:a16="http://schemas.microsoft.com/office/drawing/2014/main" id="{4A03565A-AFD4-AF78-18C3-7355F2DF8E5B}"/>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706355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115A1BF-7BB3-F2E7-B6A6-AC8DA7192FDB}"/>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785871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E1AA52-60F3-40F2-673B-5848F4253FF0}"/>
              </a:ext>
            </a:extLst>
          </p:cNvPr>
          <p:cNvSpPr>
            <a:spLocks noGrp="1"/>
          </p:cNvSpPr>
          <p:nvPr>
            <p:ph idx="1"/>
          </p:nvPr>
        </p:nvSpPr>
        <p:spPr>
          <a:xfrm>
            <a:off x="5183188" y="1085353"/>
            <a:ext cx="5980112" cy="5228636"/>
          </a:xfrm>
        </p:spPr>
        <p:txBody>
          <a:bodyPr>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40167E8-C561-5A72-AED3-442F66DDEE31}"/>
              </a:ext>
            </a:extLst>
          </p:cNvPr>
          <p:cNvSpPr>
            <a:spLocks noGrp="1"/>
          </p:cNvSpPr>
          <p:nvPr>
            <p:ph type="body" sz="half" idx="2"/>
          </p:nvPr>
        </p:nvSpPr>
        <p:spPr>
          <a:xfrm>
            <a:off x="520810" y="1085353"/>
            <a:ext cx="4251215" cy="5228636"/>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Title 10">
            <a:extLst>
              <a:ext uri="{FF2B5EF4-FFF2-40B4-BE49-F238E27FC236}">
                <a16:creationId xmlns:a16="http://schemas.microsoft.com/office/drawing/2014/main" id="{10F67DA6-2A73-D253-E6D4-0F844DE15967}"/>
              </a:ext>
            </a:extLst>
          </p:cNvPr>
          <p:cNvSpPr>
            <a:spLocks noGrp="1"/>
          </p:cNvSpPr>
          <p:nvPr>
            <p:ph type="title"/>
          </p:nvPr>
        </p:nvSpPr>
        <p:spPr/>
        <p:txBody>
          <a:bodyPr/>
          <a:lstStyle/>
          <a:p>
            <a:r>
              <a:rPr lang="en-US"/>
              <a:t>Click to edit Master title style</a:t>
            </a:r>
            <a:endParaRPr lang="de-CH"/>
          </a:p>
        </p:txBody>
      </p:sp>
      <p:sp>
        <p:nvSpPr>
          <p:cNvPr id="20" name="Slide Number Placeholder 19">
            <a:extLst>
              <a:ext uri="{FF2B5EF4-FFF2-40B4-BE49-F238E27FC236}">
                <a16:creationId xmlns:a16="http://schemas.microsoft.com/office/drawing/2014/main" id="{DFD119BC-E653-87F5-D8FB-05114C8568D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773042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15416" y="4437112"/>
            <a:ext cx="10561173" cy="1800200"/>
          </a:xfrm>
        </p:spPr>
        <p:txBody>
          <a:bodyPr/>
          <a:lstStyle>
            <a:lvl1pPr>
              <a:defRPr/>
            </a:lvl1pPr>
          </a:lstStyle>
          <a:p>
            <a:endParaRPr lang="de-DE" dirty="0"/>
          </a:p>
        </p:txBody>
      </p:sp>
    </p:spTree>
    <p:extLst>
      <p:ext uri="{BB962C8B-B14F-4D97-AF65-F5344CB8AC3E}">
        <p14:creationId xmlns:p14="http://schemas.microsoft.com/office/powerpoint/2010/main" val="703310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2596" y="469520"/>
            <a:ext cx="11124044" cy="439200"/>
          </a:xfrm>
          <a:prstGeom prst="rect">
            <a:avLst/>
          </a:prstGeom>
        </p:spPr>
        <p:txBody>
          <a:bodyPr lIns="0" tIns="0" rIns="0" bIns="0" anchor="b">
            <a:noAutofit/>
          </a:bodyPr>
          <a:lstStyle>
            <a:lvl1pPr>
              <a:defRPr sz="3200">
                <a:solidFill>
                  <a:schemeClr val="accent3"/>
                </a:solidFill>
                <a:latin typeface="Calibri" panose="020F0502020204030204" pitchFamily="34" charset="0"/>
              </a:defRPr>
            </a:lvl1pPr>
          </a:lstStyle>
          <a:p>
            <a:r>
              <a:rPr lang="de-DE" dirty="0"/>
              <a:t>Click </a:t>
            </a:r>
            <a:r>
              <a:rPr lang="de-DE" dirty="0" err="1"/>
              <a:t>to</a:t>
            </a:r>
            <a:r>
              <a:rPr lang="de-DE" dirty="0"/>
              <a:t> </a:t>
            </a:r>
            <a:r>
              <a:rPr lang="de-DE" dirty="0" err="1"/>
              <a:t>edit</a:t>
            </a:r>
            <a:r>
              <a:rPr lang="de-DE" dirty="0"/>
              <a:t> Master title style</a:t>
            </a:r>
          </a:p>
        </p:txBody>
      </p:sp>
      <p:sp>
        <p:nvSpPr>
          <p:cNvPr id="13" name="Content Placeholder 12"/>
          <p:cNvSpPr>
            <a:spLocks noGrp="1"/>
          </p:cNvSpPr>
          <p:nvPr>
            <p:ph sz="quarter" idx="11"/>
          </p:nvPr>
        </p:nvSpPr>
        <p:spPr>
          <a:xfrm>
            <a:off x="732596" y="1224000"/>
            <a:ext cx="10728000" cy="4941304"/>
          </a:xfrm>
          <a:prstGeom prst="rect">
            <a:avLst/>
          </a:prstGeom>
        </p:spPr>
        <p:txBody>
          <a:bodyPr lIns="0" tIns="0" rIns="0" bIns="0">
            <a:normAutofit/>
          </a:bodyPr>
          <a:lstStyle>
            <a:lvl1pPr marL="0" indent="0" algn="l" defTabSz="914400" rtl="0" eaLnBrk="1" latinLnBrk="0" hangingPunct="1">
              <a:lnSpc>
                <a:spcPct val="100000"/>
              </a:lnSpc>
              <a:spcBef>
                <a:spcPts val="1200"/>
              </a:spcBef>
              <a:buFontTx/>
              <a:buNone/>
              <a:defRPr lang="en-US" sz="2400" b="1" kern="1200" smtClean="0">
                <a:solidFill>
                  <a:schemeClr val="tx1"/>
                </a:solidFill>
                <a:latin typeface="Calibri" panose="020F0502020204030204" pitchFamily="34" charset="0"/>
                <a:ea typeface="+mn-ea"/>
                <a:cs typeface="Arial" pitchFamily="34" charset="0"/>
              </a:defRPr>
            </a:lvl1pPr>
            <a:lvl2pPr marL="360363" indent="-177800" algn="l" defTabSz="914400" rtl="0" eaLnBrk="1" latinLnBrk="0" hangingPunct="1">
              <a:lnSpc>
                <a:spcPct val="100000"/>
              </a:lnSpc>
              <a:spcBef>
                <a:spcPts val="0"/>
              </a:spcBef>
              <a:buSzPct val="120000"/>
              <a:buFont typeface="Arial" panose="020B0604020202020204" pitchFamily="34" charset="0"/>
              <a:buChar char="•"/>
              <a:defRPr lang="en-US" sz="2000" b="1" kern="1200" smtClean="0">
                <a:solidFill>
                  <a:schemeClr val="tx1"/>
                </a:solidFill>
                <a:latin typeface="Calibri" panose="020F0502020204030204" pitchFamily="34" charset="0"/>
                <a:ea typeface="+mn-ea"/>
                <a:cs typeface="Arial" pitchFamily="34" charset="0"/>
              </a:defRPr>
            </a:lvl2pPr>
            <a:lvl3pPr marL="538163" indent="-177800" algn="l" defTabSz="914400" rtl="0" eaLnBrk="1" latinLnBrk="0" hangingPunct="1">
              <a:lnSpc>
                <a:spcPct val="100000"/>
              </a:lnSpc>
              <a:spcBef>
                <a:spcPts val="0"/>
              </a:spcBef>
              <a:buSzPct val="100000"/>
              <a:buFont typeface="Wingdings" panose="05000000000000000000" pitchFamily="2" charset="2"/>
              <a:buChar char="§"/>
              <a:defRPr lang="en-US" sz="1600" b="1" kern="1200" smtClean="0">
                <a:solidFill>
                  <a:schemeClr val="tx1"/>
                </a:solidFill>
                <a:latin typeface="Calibri" panose="020F0502020204030204" pitchFamily="34" charset="0"/>
                <a:ea typeface="+mn-ea"/>
                <a:cs typeface="Arial" pitchFamily="34" charset="0"/>
              </a:defRPr>
            </a:lvl3pPr>
            <a:lvl4pPr indent="-268288" algn="l" defTabSz="914400" rtl="0" eaLnBrk="1" latinLnBrk="0" hangingPunct="1">
              <a:lnSpc>
                <a:spcPct val="100000"/>
              </a:lnSpc>
              <a:spcBef>
                <a:spcPts val="1200"/>
              </a:spcBef>
              <a:buFont typeface="Arial" pitchFamily="34" charset="0"/>
              <a:buChar char="&gt;"/>
              <a:defRPr lang="en-US" sz="1800" b="0" kern="1200" smtClean="0">
                <a:solidFill>
                  <a:schemeClr val="tx1"/>
                </a:solidFill>
                <a:latin typeface="Arial" pitchFamily="34" charset="0"/>
                <a:ea typeface="+mn-ea"/>
                <a:cs typeface="Arial" pitchFamily="34" charset="0"/>
              </a:defRPr>
            </a:lvl4pPr>
            <a:lvl5pPr indent="-268288" algn="l" defTabSz="914400" rtl="0" eaLnBrk="1" latinLnBrk="0" hangingPunct="1">
              <a:lnSpc>
                <a:spcPct val="100000"/>
              </a:lnSpc>
              <a:spcBef>
                <a:spcPts val="1200"/>
              </a:spcBef>
              <a:buFont typeface="Arial" pitchFamily="34" charset="0"/>
              <a:buChar char="&gt;"/>
              <a:defRPr lang="en-US" sz="1800" b="0" kern="1200" smtClean="0">
                <a:solidFill>
                  <a:schemeClr val="tx1"/>
                </a:solidFill>
                <a:latin typeface="Arial" pitchFamily="34" charset="0"/>
                <a:ea typeface="+mn-ea"/>
                <a:cs typeface="Arial" pitchFamily="34" charset="0"/>
              </a:defRPr>
            </a:lvl5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Tree>
    <p:extLst>
      <p:ext uri="{BB962C8B-B14F-4D97-AF65-F5344CB8AC3E}">
        <p14:creationId xmlns:p14="http://schemas.microsoft.com/office/powerpoint/2010/main" val="948879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F4A25-A386-9574-775C-E5E5F9FC352A}"/>
              </a:ext>
            </a:extLst>
          </p:cNvPr>
          <p:cNvSpPr>
            <a:spLocks noGrp="1"/>
          </p:cNvSpPr>
          <p:nvPr>
            <p:ph type="title"/>
          </p:nvPr>
        </p:nvSpPr>
        <p:spPr>
          <a:xfrm>
            <a:off x="520810" y="369737"/>
            <a:ext cx="11163632" cy="540687"/>
          </a:xfrm>
          <a:prstGeom prst="rect">
            <a:avLst/>
          </a:prstGeom>
        </p:spPr>
        <p:txBody>
          <a:bodyPr vert="horz" lIns="91440" tIns="45720" rIns="91440" bIns="45720" rtlCol="0" anchor="t">
            <a:noAutofit/>
          </a:bodyPr>
          <a:lstStyle/>
          <a:p>
            <a:r>
              <a:rPr lang="de-CH" noProof="0" dirty="0"/>
              <a:t>Click </a:t>
            </a:r>
            <a:r>
              <a:rPr lang="de-CH" noProof="0" dirty="0" err="1"/>
              <a:t>to</a:t>
            </a:r>
            <a:r>
              <a:rPr lang="de-CH" noProof="0" dirty="0"/>
              <a:t> </a:t>
            </a:r>
            <a:r>
              <a:rPr lang="de-CH" noProof="0" dirty="0" err="1"/>
              <a:t>edit</a:t>
            </a:r>
            <a:r>
              <a:rPr lang="de-CH" noProof="0" dirty="0"/>
              <a:t> Master title style</a:t>
            </a:r>
          </a:p>
        </p:txBody>
      </p:sp>
      <p:sp>
        <p:nvSpPr>
          <p:cNvPr id="3" name="Text Placeholder 2">
            <a:extLst>
              <a:ext uri="{FF2B5EF4-FFF2-40B4-BE49-F238E27FC236}">
                <a16:creationId xmlns:a16="http://schemas.microsoft.com/office/drawing/2014/main" id="{C4F7885F-2B7B-74DB-9996-E0ACEBC9DB25}"/>
              </a:ext>
            </a:extLst>
          </p:cNvPr>
          <p:cNvSpPr>
            <a:spLocks noGrp="1"/>
          </p:cNvSpPr>
          <p:nvPr>
            <p:ph type="body" idx="1"/>
          </p:nvPr>
        </p:nvSpPr>
        <p:spPr>
          <a:xfrm>
            <a:off x="516098" y="1093305"/>
            <a:ext cx="11159803" cy="5220684"/>
          </a:xfrm>
          <a:prstGeom prst="rect">
            <a:avLst/>
          </a:prstGeom>
        </p:spPr>
        <p:txBody>
          <a:bodyPr vert="horz" lIns="91440" tIns="45720" rIns="91440" bIns="45720" rtlCol="0">
            <a:noAutofit/>
          </a:bodyPr>
          <a:lstStyle/>
          <a:p>
            <a:pPr lvl="0"/>
            <a:r>
              <a:rPr lang="de-CH" noProof="0" dirty="0"/>
              <a:t>Click </a:t>
            </a:r>
            <a:r>
              <a:rPr lang="de-CH" noProof="0" dirty="0" err="1"/>
              <a:t>to</a:t>
            </a:r>
            <a:r>
              <a:rPr lang="de-CH" noProof="0" dirty="0"/>
              <a:t> </a:t>
            </a:r>
            <a:r>
              <a:rPr lang="de-CH" noProof="0" dirty="0" err="1"/>
              <a:t>edit</a:t>
            </a:r>
            <a:r>
              <a:rPr lang="de-CH" noProof="0" dirty="0"/>
              <a:t> Master </a:t>
            </a:r>
            <a:r>
              <a:rPr lang="de-CH" noProof="0" dirty="0" err="1"/>
              <a:t>text</a:t>
            </a:r>
            <a:r>
              <a:rPr lang="de-CH" noProof="0" dirty="0"/>
              <a:t> </a:t>
            </a:r>
            <a:r>
              <a:rPr lang="de-CH" noProof="0" dirty="0" err="1"/>
              <a:t>styles</a:t>
            </a:r>
            <a:endParaRPr lang="de-CH" noProof="0" dirty="0"/>
          </a:p>
          <a:p>
            <a:pPr lvl="1"/>
            <a:r>
              <a:rPr lang="de-CH" noProof="0" dirty="0"/>
              <a:t>Second </a:t>
            </a:r>
            <a:r>
              <a:rPr lang="de-CH" noProof="0" dirty="0" err="1"/>
              <a:t>level</a:t>
            </a:r>
            <a:endParaRPr lang="de-CH" noProof="0" dirty="0"/>
          </a:p>
          <a:p>
            <a:pPr lvl="2"/>
            <a:r>
              <a:rPr lang="de-CH" noProof="0" dirty="0"/>
              <a:t>Third </a:t>
            </a:r>
            <a:r>
              <a:rPr lang="de-CH" noProof="0" dirty="0" err="1"/>
              <a:t>level</a:t>
            </a:r>
            <a:endParaRPr lang="de-CH" noProof="0" dirty="0"/>
          </a:p>
          <a:p>
            <a:pPr lvl="3"/>
            <a:r>
              <a:rPr lang="de-CH" noProof="0" dirty="0" err="1"/>
              <a:t>Fourth</a:t>
            </a:r>
            <a:r>
              <a:rPr lang="de-CH" noProof="0" dirty="0"/>
              <a:t> </a:t>
            </a:r>
            <a:r>
              <a:rPr lang="de-CH" noProof="0" dirty="0" err="1"/>
              <a:t>level</a:t>
            </a:r>
            <a:endParaRPr lang="de-CH" noProof="0" dirty="0"/>
          </a:p>
          <a:p>
            <a:pPr lvl="4"/>
            <a:r>
              <a:rPr lang="de-CH" noProof="0" dirty="0" err="1"/>
              <a:t>Fifth</a:t>
            </a:r>
            <a:r>
              <a:rPr lang="de-CH" noProof="0" dirty="0"/>
              <a:t> </a:t>
            </a:r>
            <a:r>
              <a:rPr lang="de-CH" noProof="0" dirty="0" err="1"/>
              <a:t>level</a:t>
            </a:r>
            <a:endParaRPr lang="de-CH" noProof="0" dirty="0"/>
          </a:p>
        </p:txBody>
      </p:sp>
      <p:sp>
        <p:nvSpPr>
          <p:cNvPr id="6" name="Slide Number Placeholder 5">
            <a:extLst>
              <a:ext uri="{FF2B5EF4-FFF2-40B4-BE49-F238E27FC236}">
                <a16:creationId xmlns:a16="http://schemas.microsoft.com/office/drawing/2014/main" id="{F96E04F0-DF9B-480B-CC46-BAE7A81FB7E6}"/>
              </a:ext>
            </a:extLst>
          </p:cNvPr>
          <p:cNvSpPr>
            <a:spLocks noGrp="1"/>
          </p:cNvSpPr>
          <p:nvPr>
            <p:ph type="sldNum" sz="quarter" idx="4"/>
          </p:nvPr>
        </p:nvSpPr>
        <p:spPr>
          <a:xfrm>
            <a:off x="11513488" y="6390008"/>
            <a:ext cx="473207" cy="365125"/>
          </a:xfrm>
          <a:prstGeom prst="rect">
            <a:avLst/>
          </a:prstGeom>
        </p:spPr>
        <p:txBody>
          <a:bodyPr vert="horz" lIns="91440" tIns="45720" rIns="91440" bIns="45720" rtlCol="0" anchor="ctr"/>
          <a:lstStyle>
            <a:lvl1pPr algn="r">
              <a:defRPr sz="1100" b="0">
                <a:solidFill>
                  <a:schemeClr val="tx1"/>
                </a:solidFill>
              </a:defRPr>
            </a:lvl1pPr>
          </a:lstStyle>
          <a:p>
            <a:fld id="{5A33CB2A-1702-4C1D-9CC4-8D472D39F19E}" type="slidenum">
              <a:rPr lang="en-US" smtClean="0"/>
              <a:pPr/>
              <a:t>‹#›</a:t>
            </a:fld>
            <a:endParaRPr lang="en-US" dirty="0"/>
          </a:p>
        </p:txBody>
      </p:sp>
      <p:pic>
        <p:nvPicPr>
          <p:cNvPr id="8" name="Picture 7" descr="A silhouette of a person and person&#10;&#10;Description automatically generated">
            <a:extLst>
              <a:ext uri="{FF2B5EF4-FFF2-40B4-BE49-F238E27FC236}">
                <a16:creationId xmlns:a16="http://schemas.microsoft.com/office/drawing/2014/main" id="{7AFEF34E-105A-33A1-9E8C-194422EE781A}"/>
              </a:ext>
            </a:extLst>
          </p:cNvPr>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1135802" y="0"/>
            <a:ext cx="1056198" cy="911206"/>
          </a:xfrm>
          <a:prstGeom prst="rect">
            <a:avLst/>
          </a:prstGeom>
        </p:spPr>
      </p:pic>
      <p:sp>
        <p:nvSpPr>
          <p:cNvPr id="9" name="TextBox 8">
            <a:extLst>
              <a:ext uri="{FF2B5EF4-FFF2-40B4-BE49-F238E27FC236}">
                <a16:creationId xmlns:a16="http://schemas.microsoft.com/office/drawing/2014/main" id="{2376B1B6-6E5B-A459-B03E-9B20CB46E043}"/>
              </a:ext>
            </a:extLst>
          </p:cNvPr>
          <p:cNvSpPr txBox="1"/>
          <p:nvPr userDrawn="1"/>
        </p:nvSpPr>
        <p:spPr>
          <a:xfrm>
            <a:off x="11169916" y="671434"/>
            <a:ext cx="1091966" cy="276999"/>
          </a:xfrm>
          <a:prstGeom prst="rect">
            <a:avLst/>
          </a:prstGeom>
          <a:noFill/>
        </p:spPr>
        <p:txBody>
          <a:bodyPr wrap="none" rtlCol="0">
            <a:spAutoFit/>
          </a:bodyPr>
          <a:lstStyle/>
          <a:p>
            <a:r>
              <a:rPr lang="en-US" sz="1200" b="1" dirty="0" err="1">
                <a:solidFill>
                  <a:srgbClr val="92D050"/>
                </a:solidFill>
              </a:rPr>
              <a:t>KoMi</a:t>
            </a:r>
            <a:r>
              <a:rPr lang="en-US" sz="1200" b="1" dirty="0">
                <a:solidFill>
                  <a:srgbClr val="92D050"/>
                </a:solidFill>
              </a:rPr>
              <a:t> Soirée</a:t>
            </a:r>
            <a:endParaRPr lang="de-CH" sz="1200" b="1" dirty="0">
              <a:solidFill>
                <a:srgbClr val="92D050"/>
              </a:solidFill>
            </a:endParaRPr>
          </a:p>
        </p:txBody>
      </p:sp>
    </p:spTree>
    <p:extLst>
      <p:ext uri="{BB962C8B-B14F-4D97-AF65-F5344CB8AC3E}">
        <p14:creationId xmlns:p14="http://schemas.microsoft.com/office/powerpoint/2010/main" val="204230615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88" r:id="rId5"/>
    <p:sldLayoutId id="2147483689" r:id="rId6"/>
    <p:sldLayoutId id="2147483700" r:id="rId7"/>
    <p:sldLayoutId id="2147483701" r:id="rId8"/>
  </p:sldLayoutIdLst>
  <p:hf hdr="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31.png"/><Relationship Id="rId4" Type="http://schemas.openxmlformats.org/officeDocument/2006/relationships/image" Target="../media/image121.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30.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6.jpe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44.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gif"/><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5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17.emf"/><Relationship Id="rId13" Type="http://schemas.openxmlformats.org/officeDocument/2006/relationships/image" Target="../media/image122.emf"/><Relationship Id="rId3" Type="http://schemas.openxmlformats.org/officeDocument/2006/relationships/image" Target="../media/image112.emf"/><Relationship Id="rId7" Type="http://schemas.openxmlformats.org/officeDocument/2006/relationships/image" Target="../media/image116.emf"/><Relationship Id="rId12" Type="http://schemas.openxmlformats.org/officeDocument/2006/relationships/image" Target="../media/image121.emf"/><Relationship Id="rId2" Type="http://schemas.openxmlformats.org/officeDocument/2006/relationships/image" Target="../media/image111.emf"/><Relationship Id="rId1" Type="http://schemas.openxmlformats.org/officeDocument/2006/relationships/slideLayout" Target="../slideLayouts/slideLayout2.xml"/><Relationship Id="rId6" Type="http://schemas.openxmlformats.org/officeDocument/2006/relationships/image" Target="../media/image115.emf"/><Relationship Id="rId11" Type="http://schemas.openxmlformats.org/officeDocument/2006/relationships/image" Target="../media/image120.emf"/><Relationship Id="rId5" Type="http://schemas.openxmlformats.org/officeDocument/2006/relationships/image" Target="../media/image114.emf"/><Relationship Id="rId10" Type="http://schemas.openxmlformats.org/officeDocument/2006/relationships/image" Target="../media/image119.emf"/><Relationship Id="rId4" Type="http://schemas.openxmlformats.org/officeDocument/2006/relationships/image" Target="../media/image113.emf"/><Relationship Id="rId9" Type="http://schemas.openxmlformats.org/officeDocument/2006/relationships/image" Target="../media/image118.emf"/></Relationships>
</file>

<file path=ppt/slides/_rels/slide5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5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138.jpeg"/></Relationships>
</file>

<file path=ppt/slides/_rels/slide6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6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6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8.jpeg"/><Relationship Id="rId4" Type="http://schemas.openxmlformats.org/officeDocument/2006/relationships/image" Target="../media/image147.png"/></Relationships>
</file>

<file path=ppt/slides/_rels/slide6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6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png"/><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66.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58.png"/></Relationships>
</file>

<file path=ppt/slides/_rels/slide6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3.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4.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65.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66.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67.png"/></Relationships>
</file>

<file path=ppt/slides/_rels/slide75.xml.rels><?xml version="1.0" encoding="UTF-8" standalone="yes"?>
<Relationships xmlns="http://schemas.openxmlformats.org/package/2006/relationships"><Relationship Id="rId8" Type="http://schemas.openxmlformats.org/officeDocument/2006/relationships/hyperlink" Target="https://www.quarks.de/podcast/die-akte-sonnencreme-quarks-science-cops/" TargetMode="External"/><Relationship Id="rId3" Type="http://schemas.openxmlformats.org/officeDocument/2006/relationships/hyperlink" Target="https://de.wikipedia.org/wiki/CMYK-Farbmodell" TargetMode="External"/><Relationship Id="rId7" Type="http://schemas.openxmlformats.org/officeDocument/2006/relationships/hyperlink" Target="https://www.nzz.ch/wissenschaft/von-sonnencreme-bis-facelift-was-bei-einem-alternden-gesicht-hilft-ld.1867954" TargetMode="External"/><Relationship Id="rId2" Type="http://schemas.openxmlformats.org/officeDocument/2006/relationships/hyperlink" Target="https://de.wikipedia.org/wiki/Farbsystem" TargetMode="External"/><Relationship Id="rId1" Type="http://schemas.openxmlformats.org/officeDocument/2006/relationships/slideLayout" Target="../slideLayouts/slideLayout6.xml"/><Relationship Id="rId6" Type="http://schemas.openxmlformats.org/officeDocument/2006/relationships/hyperlink" Target="https://heise.de/-11241451" TargetMode="External"/><Relationship Id="rId5" Type="http://schemas.openxmlformats.org/officeDocument/2006/relationships/hyperlink" Target="https://www.nzz.ch/wirtschaft/a-girls-best-friend-der-mythos-vom-exklusiven-diamanten-wankt-ld.1895405" TargetMode="External"/><Relationship Id="rId4" Type="http://schemas.openxmlformats.org/officeDocument/2006/relationships/hyperlink" Target="https://de.wikipedia.org/wiki/Farbmischung" TargetMode="External"/><Relationship Id="rId9" Type="http://schemas.openxmlformats.org/officeDocument/2006/relationships/hyperlink" Target="https://www.nzz.ch/wissenschaft/hoechste-zeit-fuer-sonnencreme-10-tipps-damit-das-eincremen-laeuft-wie-geschmiert-ld.1828915" TargetMode="External"/></Relationships>
</file>

<file path=ppt/slides/_rels/slide76.xml.rels><?xml version="1.0" encoding="UTF-8" standalone="yes"?>
<Relationships xmlns="http://schemas.openxmlformats.org/package/2006/relationships"><Relationship Id="rId8" Type="http://schemas.openxmlformats.org/officeDocument/2006/relationships/hyperlink" Target="https://de.wikipedia.org/wiki/Brahmi-Zahlschrift" TargetMode="External"/><Relationship Id="rId3" Type="http://schemas.openxmlformats.org/officeDocument/2006/relationships/hyperlink" Target="https://www.nzz.ch/wissenschaft/warum-light-produkte-uns-hungriger-hinterlassen-als-sie-sollten-ld.1918123" TargetMode="External"/><Relationship Id="rId7" Type="http://schemas.openxmlformats.org/officeDocument/2006/relationships/hyperlink" Target="https://en.wikipedia.org/wiki/Arabic_numerals" TargetMode="External"/><Relationship Id="rId2" Type="http://schemas.openxmlformats.org/officeDocument/2006/relationships/hyperlink" Target="https://food-crimes-was-schmeckt-dahinter.blogs.audiorella.com/65-von-pudding-zu-gold-die-unglaubliche-geschichte-von-david-phillips" TargetMode="External"/><Relationship Id="rId1" Type="http://schemas.openxmlformats.org/officeDocument/2006/relationships/slideLayout" Target="../slideLayouts/slideLayout6.xml"/><Relationship Id="rId6" Type="http://schemas.openxmlformats.org/officeDocument/2006/relationships/hyperlink" Target="https://de.wikipedia.org/wiki/Arabische_Zahlschrift" TargetMode="External"/><Relationship Id="rId5" Type="http://schemas.openxmlformats.org/officeDocument/2006/relationships/hyperlink" Target="https://www.instagram.com/arbeitfails/" TargetMode="External"/><Relationship Id="rId4" Type="http://schemas.openxmlformats.org/officeDocument/2006/relationships/hyperlink" Target="https://www.instagram.com/arbeiterfails/?g=5"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6.xml"/><Relationship Id="rId5" Type="http://schemas.openxmlformats.org/officeDocument/2006/relationships/image" Target="../media/image172.jpeg"/><Relationship Id="rId4" Type="http://schemas.openxmlformats.org/officeDocument/2006/relationships/image" Target="../media/image171.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003B7-D567-27CB-A762-43C3F6D77E0F}"/>
              </a:ext>
            </a:extLst>
          </p:cNvPr>
          <p:cNvSpPr>
            <a:spLocks noGrp="1"/>
          </p:cNvSpPr>
          <p:nvPr>
            <p:ph type="title"/>
          </p:nvPr>
        </p:nvSpPr>
        <p:spPr/>
        <p:txBody>
          <a:bodyPr/>
          <a:lstStyle/>
          <a:p>
            <a:endParaRPr lang="de-CH" dirty="0"/>
          </a:p>
        </p:txBody>
      </p:sp>
      <p:sp>
        <p:nvSpPr>
          <p:cNvPr id="4" name="Slide Number Placeholder 3">
            <a:extLst>
              <a:ext uri="{FF2B5EF4-FFF2-40B4-BE49-F238E27FC236}">
                <a16:creationId xmlns:a16="http://schemas.microsoft.com/office/drawing/2014/main" id="{013F2B9A-54FA-0A40-3B38-E64C7D917936}"/>
              </a:ext>
            </a:extLst>
          </p:cNvPr>
          <p:cNvSpPr>
            <a:spLocks noGrp="1"/>
          </p:cNvSpPr>
          <p:nvPr>
            <p:ph type="sldNum" sz="quarter" idx="12"/>
          </p:nvPr>
        </p:nvSpPr>
        <p:spPr/>
        <p:txBody>
          <a:bodyPr/>
          <a:lstStyle/>
          <a:p>
            <a:fld id="{5A33CB2A-1702-4C1D-9CC4-8D472D39F19E}" type="slidenum">
              <a:rPr lang="en-US" smtClean="0"/>
              <a:t>1</a:t>
            </a:fld>
            <a:endParaRPr lang="en-US"/>
          </a:p>
        </p:txBody>
      </p:sp>
      <p:sp>
        <p:nvSpPr>
          <p:cNvPr id="5" name="Rectangle: Rounded Corners 4">
            <a:extLst>
              <a:ext uri="{FF2B5EF4-FFF2-40B4-BE49-F238E27FC236}">
                <a16:creationId xmlns:a16="http://schemas.microsoft.com/office/drawing/2014/main" id="{139D3DC7-1228-2F53-B2EA-7F50CA203B45}"/>
              </a:ext>
            </a:extLst>
          </p:cNvPr>
          <p:cNvSpPr/>
          <p:nvPr/>
        </p:nvSpPr>
        <p:spPr>
          <a:xfrm>
            <a:off x="3874688" y="1514351"/>
            <a:ext cx="4854872" cy="387468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spcBef>
                <a:spcPts val="1200"/>
              </a:spcBef>
            </a:pPr>
            <a:r>
              <a:rPr lang="de-CH" sz="2400" b="1" dirty="0">
                <a:solidFill>
                  <a:sysClr val="windowText" lastClr="000000"/>
                </a:solidFill>
              </a:rPr>
              <a:t>Empfehlung</a:t>
            </a:r>
          </a:p>
          <a:p>
            <a:pPr algn="ctr">
              <a:spcBef>
                <a:spcPts val="1200"/>
              </a:spcBef>
            </a:pPr>
            <a:r>
              <a:rPr lang="de-CH" sz="2400" dirty="0">
                <a:solidFill>
                  <a:sysClr val="windowText" lastClr="000000"/>
                </a:solidFill>
              </a:rPr>
              <a:t>Sieh’ Dir die Folien im Präsentations-Modus an!</a:t>
            </a:r>
          </a:p>
          <a:p>
            <a:pPr algn="ctr">
              <a:spcBef>
                <a:spcPts val="1200"/>
              </a:spcBef>
            </a:pPr>
            <a:r>
              <a:rPr lang="de-CH" sz="2400" dirty="0">
                <a:solidFill>
                  <a:sysClr val="windowText" lastClr="000000"/>
                </a:solidFill>
              </a:rPr>
              <a:t>Es gibt etliche Animationen und später auftauchende Elemente können andere überdecken.</a:t>
            </a:r>
          </a:p>
        </p:txBody>
      </p:sp>
    </p:spTree>
    <p:extLst>
      <p:ext uri="{BB962C8B-B14F-4D97-AF65-F5344CB8AC3E}">
        <p14:creationId xmlns:p14="http://schemas.microsoft.com/office/powerpoint/2010/main" val="1555050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ADD1B-C787-C098-E232-D3227AB823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74DEF2-8297-1C27-6B90-10A959CE2287}"/>
              </a:ext>
            </a:extLst>
          </p:cNvPr>
          <p:cNvSpPr>
            <a:spLocks noGrp="1"/>
          </p:cNvSpPr>
          <p:nvPr>
            <p:ph type="title"/>
          </p:nvPr>
        </p:nvSpPr>
        <p:spPr/>
        <p:txBody>
          <a:bodyPr/>
          <a:lstStyle/>
          <a:p>
            <a:r>
              <a:rPr lang="de-DE" noProof="0" dirty="0"/>
              <a:t>James Clerk Maxwell</a:t>
            </a:r>
          </a:p>
        </p:txBody>
      </p:sp>
      <p:sp>
        <p:nvSpPr>
          <p:cNvPr id="3" name="Content Placeholder 2">
            <a:extLst>
              <a:ext uri="{FF2B5EF4-FFF2-40B4-BE49-F238E27FC236}">
                <a16:creationId xmlns:a16="http://schemas.microsoft.com/office/drawing/2014/main" id="{3648BAE4-210E-30F8-E6FA-6673C5339429}"/>
              </a:ext>
            </a:extLst>
          </p:cNvPr>
          <p:cNvSpPr>
            <a:spLocks noGrp="1"/>
          </p:cNvSpPr>
          <p:nvPr>
            <p:ph sz="quarter" idx="11"/>
          </p:nvPr>
        </p:nvSpPr>
        <p:spPr/>
        <p:txBody>
          <a:bodyPr/>
          <a:lstStyle/>
          <a:p>
            <a:endParaRPr lang="de-DE" noProof="0" dirty="0"/>
          </a:p>
          <a:p>
            <a:r>
              <a:rPr lang="de-DE" noProof="0" dirty="0"/>
              <a:t>* 1831 Edinburgh  †</a:t>
            </a:r>
            <a:r>
              <a:rPr lang="de-DE" dirty="0"/>
              <a:t> 1879 Cambridge</a:t>
            </a:r>
            <a:endParaRPr lang="de-DE" noProof="0" dirty="0"/>
          </a:p>
          <a:p>
            <a:endParaRPr lang="de-DE" noProof="0" dirty="0"/>
          </a:p>
          <a:p>
            <a:r>
              <a:rPr lang="de-DE" noProof="0" dirty="0"/>
              <a:t>Schottischer Physiker</a:t>
            </a:r>
          </a:p>
          <a:p>
            <a:endParaRPr lang="de-DE" dirty="0"/>
          </a:p>
          <a:p>
            <a:r>
              <a:rPr lang="de-DE" noProof="0" dirty="0"/>
              <a:t>Zusammenhang zwischen</a:t>
            </a:r>
            <a:br>
              <a:rPr lang="de-DE" noProof="0" dirty="0"/>
            </a:br>
            <a:r>
              <a:rPr lang="de-DE" noProof="0" dirty="0"/>
              <a:t>elektrischem und magnetischem Feld</a:t>
            </a:r>
          </a:p>
        </p:txBody>
      </p:sp>
      <p:pic>
        <p:nvPicPr>
          <p:cNvPr id="6" name="Picture 5">
            <a:extLst>
              <a:ext uri="{FF2B5EF4-FFF2-40B4-BE49-F238E27FC236}">
                <a16:creationId xmlns:a16="http://schemas.microsoft.com/office/drawing/2014/main" id="{E25AD51C-BC05-0C94-786C-72FFF1072C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8008" y="548679"/>
            <a:ext cx="4752528" cy="5930107"/>
          </a:xfrm>
          <a:prstGeom prst="rect">
            <a:avLst/>
          </a:prstGeom>
        </p:spPr>
      </p:pic>
    </p:spTree>
    <p:extLst>
      <p:ext uri="{BB962C8B-B14F-4D97-AF65-F5344CB8AC3E}">
        <p14:creationId xmlns:p14="http://schemas.microsoft.com/office/powerpoint/2010/main" val="664749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43CB2-F71A-C19C-01A7-CDA628D2D909}"/>
              </a:ext>
            </a:extLst>
          </p:cNvPr>
          <p:cNvSpPr>
            <a:spLocks noGrp="1"/>
          </p:cNvSpPr>
          <p:nvPr>
            <p:ph type="title"/>
          </p:nvPr>
        </p:nvSpPr>
        <p:spPr/>
        <p:txBody>
          <a:bodyPr/>
          <a:lstStyle/>
          <a:p>
            <a:r>
              <a:rPr lang="de-DE" noProof="0" dirty="0"/>
              <a:t>Einstein über Maxwell</a:t>
            </a:r>
          </a:p>
        </p:txBody>
      </p:sp>
      <p:sp>
        <p:nvSpPr>
          <p:cNvPr id="3" name="Content Placeholder 2">
            <a:extLst>
              <a:ext uri="{FF2B5EF4-FFF2-40B4-BE49-F238E27FC236}">
                <a16:creationId xmlns:a16="http://schemas.microsoft.com/office/drawing/2014/main" id="{8AE2635E-8657-D214-1A68-AC9C088ABAF4}"/>
              </a:ext>
            </a:extLst>
          </p:cNvPr>
          <p:cNvSpPr>
            <a:spLocks noGrp="1"/>
          </p:cNvSpPr>
          <p:nvPr>
            <p:ph sz="quarter" idx="11"/>
          </p:nvPr>
        </p:nvSpPr>
        <p:spPr>
          <a:xfrm>
            <a:off x="732596" y="1224000"/>
            <a:ext cx="5363404" cy="4941304"/>
          </a:xfrm>
        </p:spPr>
        <p:txBody>
          <a:bodyPr/>
          <a:lstStyle/>
          <a:p>
            <a:r>
              <a:rPr lang="de-DE" b="0" noProof="0" dirty="0"/>
              <a:t>Die Arbeit von Maxwell sei die </a:t>
            </a:r>
            <a:r>
              <a:rPr lang="de-DE" noProof="0" dirty="0"/>
              <a:t>"tiefgründigste und fruchtbarste,</a:t>
            </a:r>
            <a:br>
              <a:rPr lang="de-DE" noProof="0" dirty="0"/>
            </a:br>
            <a:r>
              <a:rPr lang="de-DE" noProof="0" dirty="0"/>
              <a:t>die die Physik seit Newton erlebt hat"</a:t>
            </a:r>
            <a:r>
              <a:rPr lang="de-DE" b="0" noProof="0" dirty="0"/>
              <a:t>.</a:t>
            </a:r>
            <a:br>
              <a:rPr lang="de-DE" b="0" noProof="0" dirty="0"/>
            </a:br>
            <a:endParaRPr lang="de-DE" b="0" noProof="0" dirty="0"/>
          </a:p>
          <a:p>
            <a:r>
              <a:rPr lang="de-DE" b="0" noProof="0" dirty="0"/>
              <a:t>Einstein betrachtete Maxwells elektromagnetische Theorie als fundamentale Basis für seine eigene Spezielle Relativitätstheorie.</a:t>
            </a:r>
          </a:p>
          <a:p>
            <a:r>
              <a:rPr lang="de-DE" b="0" dirty="0"/>
              <a:t>Er</a:t>
            </a:r>
            <a:r>
              <a:rPr lang="de-DE" b="0" noProof="0" dirty="0"/>
              <a:t> stellte Maxwells Bild in seinem Arbeitszimmer auf und sagte, </a:t>
            </a:r>
            <a:br>
              <a:rPr lang="de-DE" b="0" noProof="0" dirty="0"/>
            </a:br>
            <a:r>
              <a:rPr lang="de-DE" noProof="0" dirty="0"/>
              <a:t>er stehe auf dessen Schultern</a:t>
            </a:r>
            <a:r>
              <a:rPr lang="de-DE" b="0" noProof="0" dirty="0"/>
              <a:t>.</a:t>
            </a:r>
            <a:br>
              <a:rPr lang="de-DE" noProof="0" dirty="0"/>
            </a:br>
            <a:endParaRPr lang="de-DE" noProof="0" dirty="0"/>
          </a:p>
        </p:txBody>
      </p:sp>
      <p:pic>
        <p:nvPicPr>
          <p:cNvPr id="5" name="Picture 4">
            <a:extLst>
              <a:ext uri="{FF2B5EF4-FFF2-40B4-BE49-F238E27FC236}">
                <a16:creationId xmlns:a16="http://schemas.microsoft.com/office/drawing/2014/main" id="{A70A3F0F-F77F-3411-4756-BE58882A82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5238" y="548680"/>
            <a:ext cx="5550035" cy="6048672"/>
          </a:xfrm>
          <a:prstGeom prst="rect">
            <a:avLst/>
          </a:prstGeom>
        </p:spPr>
      </p:pic>
    </p:spTree>
    <p:extLst>
      <p:ext uri="{BB962C8B-B14F-4D97-AF65-F5344CB8AC3E}">
        <p14:creationId xmlns:p14="http://schemas.microsoft.com/office/powerpoint/2010/main" val="649825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D0BC9-CCAD-2843-1AD8-884CE6105A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03AC61-AF90-5187-110C-479466CF0BE7}"/>
              </a:ext>
            </a:extLst>
          </p:cNvPr>
          <p:cNvSpPr>
            <a:spLocks noGrp="1"/>
          </p:cNvSpPr>
          <p:nvPr>
            <p:ph type="title"/>
          </p:nvPr>
        </p:nvSpPr>
        <p:spPr/>
        <p:txBody>
          <a:bodyPr/>
          <a:lstStyle/>
          <a:p>
            <a:r>
              <a:rPr lang="de-DE" noProof="0" dirty="0"/>
              <a:t>James Clerk Maxwell</a:t>
            </a:r>
          </a:p>
        </p:txBody>
      </p:sp>
      <p:sp>
        <p:nvSpPr>
          <p:cNvPr id="3" name="Content Placeholder 2">
            <a:extLst>
              <a:ext uri="{FF2B5EF4-FFF2-40B4-BE49-F238E27FC236}">
                <a16:creationId xmlns:a16="http://schemas.microsoft.com/office/drawing/2014/main" id="{250F8FEE-75BA-4C4F-D027-DB47558D8D9D}"/>
              </a:ext>
            </a:extLst>
          </p:cNvPr>
          <p:cNvSpPr>
            <a:spLocks noGrp="1"/>
          </p:cNvSpPr>
          <p:nvPr>
            <p:ph sz="quarter" idx="11"/>
          </p:nvPr>
        </p:nvSpPr>
        <p:spPr/>
        <p:txBody>
          <a:bodyPr/>
          <a:lstStyle/>
          <a:p>
            <a:endParaRPr lang="de-DE" noProof="0" dirty="0"/>
          </a:p>
          <a:p>
            <a:r>
              <a:rPr lang="de-DE" noProof="0" dirty="0"/>
              <a:t>Maxwells Geburtshaus</a:t>
            </a:r>
            <a:br>
              <a:rPr lang="de-DE" noProof="0" dirty="0"/>
            </a:br>
            <a:r>
              <a:rPr lang="de-DE" noProof="0" dirty="0"/>
              <a:t>in Edinburgh</a:t>
            </a:r>
          </a:p>
        </p:txBody>
      </p:sp>
      <p:pic>
        <p:nvPicPr>
          <p:cNvPr id="5" name="Picture 4">
            <a:extLst>
              <a:ext uri="{FF2B5EF4-FFF2-40B4-BE49-F238E27FC236}">
                <a16:creationId xmlns:a16="http://schemas.microsoft.com/office/drawing/2014/main" id="{C2C8EBA0-1499-1FF7-BA9A-E055ACD324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127" t="4276" r="6048" b="2148"/>
          <a:stretch/>
        </p:blipFill>
        <p:spPr>
          <a:xfrm>
            <a:off x="4401018" y="548679"/>
            <a:ext cx="7635642" cy="6120633"/>
          </a:xfrm>
          <a:prstGeom prst="rect">
            <a:avLst/>
          </a:prstGeom>
        </p:spPr>
      </p:pic>
    </p:spTree>
    <p:extLst>
      <p:ext uri="{BB962C8B-B14F-4D97-AF65-F5344CB8AC3E}">
        <p14:creationId xmlns:p14="http://schemas.microsoft.com/office/powerpoint/2010/main" val="4141415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C435F75F-BC35-47A7-8572-04DAF49357EB}"/>
                  </a:ext>
                </a:extLst>
              </p:cNvPr>
              <p:cNvSpPr/>
              <p:nvPr/>
            </p:nvSpPr>
            <p:spPr>
              <a:xfrm>
                <a:off x="468359" y="1485424"/>
                <a:ext cx="4043465" cy="50399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4000" tIns="36000" rIns="36000" bIns="36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de-DE" sz="3200" b="0" i="0"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m:t>
                      </m:r>
                      <m:r>
                        <a:rPr kumimoji="0" lang="de-DE" sz="32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m:t>
                      </m:r>
                      <m:r>
                        <a:rPr kumimoji="0" lang="de-DE" sz="32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𝐷</m:t>
                      </m:r>
                      <m:r>
                        <m:rPr>
                          <m:aln/>
                        </m:rPr>
                        <a:rPr kumimoji="0" lang="de-DE" sz="32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m:t>
                      </m:r>
                      <m:r>
                        <a:rPr kumimoji="0" lang="de-DE" sz="32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𝜌</m:t>
                      </m:r>
                    </m:oMath>
                    <m:oMath xmlns:m="http://schemas.openxmlformats.org/officeDocument/2006/math">
                      <m:r>
                        <m:rPr>
                          <m:nor/>
                        </m:rPr>
                        <a:rPr kumimoji="0" lang="de-DE" sz="3200" b="0" i="0"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m:t>
                      </m:r>
                      <m:r>
                        <a:rPr kumimoji="0" lang="de-DE" sz="32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m:t>
                      </m:r>
                      <m:r>
                        <a:rPr kumimoji="0" lang="de-DE" sz="32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𝐵</m:t>
                      </m:r>
                      <m:r>
                        <m:rPr>
                          <m:aln/>
                        </m:rPr>
                        <a:rPr kumimoji="0" lang="de-DE" sz="32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m:t>
                      </m:r>
                      <m:r>
                        <a:rPr kumimoji="0" lang="de-DE" sz="32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0</m:t>
                      </m:r>
                    </m:oMath>
                  </m:oMathPara>
                </a14:m>
                <a:endParaRPr kumimoji="0" lang="de-DE" sz="3200" b="0" i="0" u="none" strike="noStrike" kern="1200" cap="none" spc="0" normalizeH="0" baseline="0" noProof="0" dirty="0">
                  <a:ln>
                    <a:noFill/>
                  </a:ln>
                  <a:solidFill>
                    <a:schemeClr val="tx1"/>
                  </a:solidFill>
                  <a:effectLst/>
                  <a:uLnTx/>
                  <a:uFillTx/>
                  <a:latin typeface="Arial"/>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de-DE" sz="3200" b="0" i="0"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m:t>
                      </m:r>
                      <m:r>
                        <a:rPr kumimoji="0" lang="de-DE" sz="32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m:t>
                      </m:r>
                      <m:r>
                        <a:rPr kumimoji="0" lang="de-DE" sz="32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𝐸</m:t>
                      </m:r>
                      <m:r>
                        <a:rPr kumimoji="0" lang="de-DE" sz="32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m:t>
                      </m:r>
                      <m:f>
                        <m:fPr>
                          <m:ctrlPr>
                            <a:rPr kumimoji="0" lang="de-DE" sz="32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ctrlPr>
                        </m:fPr>
                        <m:num>
                          <m:r>
                            <a:rPr kumimoji="0" lang="de-DE" sz="32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m:t>
                          </m:r>
                          <m:r>
                            <a:rPr kumimoji="0" lang="de-DE" sz="32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𝐵</m:t>
                          </m:r>
                        </m:num>
                        <m:den>
                          <m:r>
                            <a:rPr kumimoji="0" lang="de-DE" sz="32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m:t>
                          </m:r>
                          <m:r>
                            <a:rPr kumimoji="0" lang="de-DE" sz="32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𝑡</m:t>
                          </m:r>
                        </m:den>
                      </m:f>
                    </m:oMath>
                    <m:oMath xmlns:m="http://schemas.openxmlformats.org/officeDocument/2006/math">
                      <m:r>
                        <m:rPr>
                          <m:nor/>
                        </m:rPr>
                        <a:rPr kumimoji="0" lang="de-DE" sz="3200" b="0" i="0"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m:t>
                      </m:r>
                      <m:r>
                        <a:rPr kumimoji="0" lang="de-DE" sz="32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m:t>
                      </m:r>
                      <m:r>
                        <a:rPr kumimoji="0" lang="de-DE" sz="32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𝐻</m:t>
                      </m:r>
                      <m:r>
                        <a:rPr kumimoji="0" lang="de-DE" sz="32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m:t>
                      </m:r>
                      <m:f>
                        <m:fPr>
                          <m:ctrlPr>
                            <a:rPr kumimoji="0" lang="de-DE" sz="32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ctrlPr>
                        </m:fPr>
                        <m:num>
                          <m:r>
                            <a:rPr kumimoji="0" lang="de-DE" sz="32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m:t>
                          </m:r>
                          <m:r>
                            <a:rPr kumimoji="0" lang="de-DE" sz="32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𝐷</m:t>
                          </m:r>
                        </m:num>
                        <m:den>
                          <m:r>
                            <a:rPr kumimoji="0" lang="de-DE" sz="32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m:t>
                          </m:r>
                          <m:r>
                            <a:rPr kumimoji="0" lang="de-DE" sz="32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𝑡</m:t>
                          </m:r>
                        </m:den>
                      </m:f>
                      <m:r>
                        <a:rPr kumimoji="0" lang="de-DE" sz="32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mn-cs"/>
                        </a:rPr>
                        <m:t>+</m:t>
                      </m:r>
                      <m:r>
                        <a:rPr kumimoji="0" lang="de-DE" sz="32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𝐽</m:t>
                      </m:r>
                    </m:oMath>
                  </m:oMathPara>
                </a14:m>
                <a:endParaRPr kumimoji="0" lang="de-DE" sz="3200" b="0" i="0" u="none" strike="noStrike" kern="1200" cap="none" spc="0" normalizeH="0" baseline="0" noProof="0" dirty="0">
                  <a:ln>
                    <a:noFill/>
                  </a:ln>
                  <a:solidFill>
                    <a:schemeClr val="tx1"/>
                  </a:solidFill>
                  <a:effectLst/>
                  <a:uLnTx/>
                  <a:uFillTx/>
                  <a:latin typeface="Arial"/>
                  <a:ea typeface="Cambria Math" panose="02040503050406030204" pitchFamily="18" charset="0"/>
                  <a:cs typeface="+mn-cs"/>
                </a:endParaRPr>
              </a:p>
            </p:txBody>
          </p:sp>
        </mc:Choice>
        <mc:Fallback xmlns="">
          <p:sp>
            <p:nvSpPr>
              <p:cNvPr id="6" name="Rectangle 5">
                <a:extLst>
                  <a:ext uri="{FF2B5EF4-FFF2-40B4-BE49-F238E27FC236}">
                    <a16:creationId xmlns:a16="http://schemas.microsoft.com/office/drawing/2014/main" id="{C435F75F-BC35-47A7-8572-04DAF49357EB}"/>
                  </a:ext>
                </a:extLst>
              </p:cNvPr>
              <p:cNvSpPr>
                <a:spLocks noRot="1" noChangeAspect="1" noMove="1" noResize="1" noEditPoints="1" noAdjustHandles="1" noChangeArrowheads="1" noChangeShapeType="1" noTextEdit="1"/>
              </p:cNvSpPr>
              <p:nvPr/>
            </p:nvSpPr>
            <p:spPr>
              <a:xfrm>
                <a:off x="468359" y="1485424"/>
                <a:ext cx="4043465" cy="5039920"/>
              </a:xfrm>
              <a:prstGeom prst="rect">
                <a:avLst/>
              </a:prstGeom>
              <a:blipFill>
                <a:blip r:embed="rId3"/>
                <a:stretch>
                  <a:fillRect/>
                </a:stretch>
              </a:blipFill>
              <a:ln>
                <a:noFill/>
              </a:ln>
              <a:effectLst/>
            </p:spPr>
            <p:txBody>
              <a:bodyPr/>
              <a:lstStyle/>
              <a:p>
                <a:r>
                  <a:rPr lang="en-US">
                    <a:noFill/>
                  </a:rPr>
                  <a:t> </a:t>
                </a:r>
              </a:p>
            </p:txBody>
          </p:sp>
        </mc:Fallback>
      </mc:AlternateContent>
      <p:pic>
        <p:nvPicPr>
          <p:cNvPr id="7" name="Picture 6">
            <a:extLst>
              <a:ext uri="{FF2B5EF4-FFF2-40B4-BE49-F238E27FC236}">
                <a16:creationId xmlns:a16="http://schemas.microsoft.com/office/drawing/2014/main" id="{2502C9C9-77E2-7122-33B2-6278B4493F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1949" y="918034"/>
            <a:ext cx="4043465" cy="5391286"/>
          </a:xfrm>
          <a:prstGeom prst="rect">
            <a:avLst/>
          </a:prstGeom>
        </p:spPr>
      </p:pic>
      <p:sp>
        <p:nvSpPr>
          <p:cNvPr id="2" name="Title 1">
            <a:extLst>
              <a:ext uri="{FF2B5EF4-FFF2-40B4-BE49-F238E27FC236}">
                <a16:creationId xmlns:a16="http://schemas.microsoft.com/office/drawing/2014/main" id="{0B6F8563-BE18-03B5-9A80-2A151A56550F}"/>
              </a:ext>
            </a:extLst>
          </p:cNvPr>
          <p:cNvSpPr>
            <a:spLocks noGrp="1"/>
          </p:cNvSpPr>
          <p:nvPr>
            <p:ph type="title"/>
          </p:nvPr>
        </p:nvSpPr>
        <p:spPr/>
        <p:txBody>
          <a:bodyPr/>
          <a:lstStyle/>
          <a:p>
            <a:r>
              <a:rPr lang="de-DE" noProof="0" dirty="0"/>
              <a:t>Oliver Heaviside</a:t>
            </a:r>
          </a:p>
        </p:txBody>
      </p:sp>
      <p:sp>
        <p:nvSpPr>
          <p:cNvPr id="3" name="Content Placeholder 2">
            <a:extLst>
              <a:ext uri="{FF2B5EF4-FFF2-40B4-BE49-F238E27FC236}">
                <a16:creationId xmlns:a16="http://schemas.microsoft.com/office/drawing/2014/main" id="{A56FA111-08D4-DBA8-5296-8E87359AD766}"/>
              </a:ext>
            </a:extLst>
          </p:cNvPr>
          <p:cNvSpPr>
            <a:spLocks noGrp="1"/>
          </p:cNvSpPr>
          <p:nvPr>
            <p:ph sz="quarter" idx="11"/>
          </p:nvPr>
        </p:nvSpPr>
        <p:spPr>
          <a:xfrm>
            <a:off x="732596" y="1224000"/>
            <a:ext cx="10728000" cy="4941304"/>
          </a:xfrm>
        </p:spPr>
        <p:txBody>
          <a:bodyPr/>
          <a:lstStyle/>
          <a:p>
            <a:r>
              <a:rPr lang="de-DE" noProof="0" dirty="0"/>
              <a:t>Vektorkalkül</a:t>
            </a:r>
          </a:p>
        </p:txBody>
      </p:sp>
      <p:pic>
        <p:nvPicPr>
          <p:cNvPr id="5" name="Picture 4">
            <a:extLst>
              <a:ext uri="{FF2B5EF4-FFF2-40B4-BE49-F238E27FC236}">
                <a16:creationId xmlns:a16="http://schemas.microsoft.com/office/drawing/2014/main" id="{E9517DFA-AAEF-30C0-15D5-F960F743FC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7848" y="918034"/>
            <a:ext cx="3547793" cy="5391286"/>
          </a:xfrm>
          <a:prstGeom prst="rect">
            <a:avLst/>
          </a:prstGeom>
        </p:spPr>
      </p:pic>
    </p:spTree>
    <p:extLst>
      <p:ext uri="{BB962C8B-B14F-4D97-AF65-F5344CB8AC3E}">
        <p14:creationId xmlns:p14="http://schemas.microsoft.com/office/powerpoint/2010/main" val="3914989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B6770-F5AB-B1F1-5C7C-DCBF5AAF0147}"/>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3CBA7DA7-F7E1-CB42-0478-18ACBECEF2AB}"/>
                  </a:ext>
                </a:extLst>
              </p:cNvPr>
              <p:cNvSpPr/>
              <p:nvPr/>
            </p:nvSpPr>
            <p:spPr>
              <a:xfrm>
                <a:off x="468359" y="1485424"/>
                <a:ext cx="4043465" cy="50399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4000" tIns="36000" rIns="36000" bIns="36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de-DE" sz="32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de-DE" sz="3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de-DE" sz="3200" b="0" i="1" u="none" strike="noStrike" kern="120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cs typeface="+mn-cs"/>
                        </a:rPr>
                        <m:t>𝐷</m:t>
                      </m:r>
                      <m:r>
                        <m:rPr>
                          <m:aln/>
                        </m:rPr>
                        <a:rPr kumimoji="0" lang="de-DE" sz="3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de-DE" sz="3200" b="0" i="1" u="none" strike="noStrike" kern="120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cs typeface="+mn-cs"/>
                        </a:rPr>
                        <m:t>𝜌</m:t>
                      </m:r>
                    </m:oMath>
                    <m:oMath xmlns:m="http://schemas.openxmlformats.org/officeDocument/2006/math">
                      <m:r>
                        <m:rPr>
                          <m:nor/>
                        </m:rPr>
                        <a:rPr kumimoji="0" lang="de-DE" sz="32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de-DE" sz="3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de-DE" sz="3200" b="0" i="1" u="none" strike="noStrike" kern="1200" cap="none" spc="0" normalizeH="0" baseline="0" noProof="0" smtClean="0">
                          <a:ln>
                            <a:noFill/>
                          </a:ln>
                          <a:solidFill>
                            <a:schemeClr val="accent3"/>
                          </a:solidFill>
                          <a:effectLst/>
                          <a:uLnTx/>
                          <a:uFillTx/>
                          <a:latin typeface="Cambria Math" panose="02040503050406030204" pitchFamily="18" charset="0"/>
                          <a:ea typeface="Cambria Math" panose="02040503050406030204" pitchFamily="18" charset="0"/>
                          <a:cs typeface="+mn-cs"/>
                        </a:rPr>
                        <m:t>𝐵</m:t>
                      </m:r>
                      <m:r>
                        <m:rPr>
                          <m:aln/>
                        </m:rPr>
                        <a:rPr kumimoji="0" lang="de-DE" sz="3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de-DE" sz="3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oMath>
                  </m:oMathPara>
                </a14:m>
                <a:endParaRPr kumimoji="0" lang="de-DE" sz="3200" b="0" i="0" u="none" strike="noStrike" kern="1200" cap="none" spc="0" normalizeH="0" baseline="0" noProof="0" dirty="0">
                  <a:ln>
                    <a:noFill/>
                  </a:ln>
                  <a:solidFill>
                    <a:srgbClr val="000000"/>
                  </a:solidFill>
                  <a:effectLst/>
                  <a:uLnTx/>
                  <a:uFillTx/>
                  <a:latin typeface="Arial"/>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de-DE" sz="32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de-DE" sz="3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de-DE" sz="3200" b="0" i="1" u="none" strike="noStrike" kern="120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cs typeface="+mn-cs"/>
                        </a:rPr>
                        <m:t>𝐸</m:t>
                      </m:r>
                      <m:r>
                        <a:rPr kumimoji="0" lang="de-DE" sz="3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de-DE" sz="3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de-DE" sz="3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de-DE" sz="3200" b="0" i="1" u="none" strike="noStrike" kern="1200" cap="none" spc="0" normalizeH="0" baseline="0" noProof="0" smtClean="0">
                              <a:ln>
                                <a:noFill/>
                              </a:ln>
                              <a:solidFill>
                                <a:schemeClr val="accent3"/>
                              </a:solidFill>
                              <a:effectLst/>
                              <a:uLnTx/>
                              <a:uFillTx/>
                              <a:latin typeface="Cambria Math" panose="02040503050406030204" pitchFamily="18" charset="0"/>
                              <a:ea typeface="Cambria Math" panose="02040503050406030204" pitchFamily="18" charset="0"/>
                              <a:cs typeface="+mn-cs"/>
                            </a:rPr>
                            <m:t>𝐵</m:t>
                          </m:r>
                        </m:num>
                        <m:den>
                          <m:r>
                            <a:rPr kumimoji="0" lang="de-DE" sz="3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de-DE" sz="3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𝑡</m:t>
                          </m:r>
                        </m:den>
                      </m:f>
                    </m:oMath>
                    <m:oMath xmlns:m="http://schemas.openxmlformats.org/officeDocument/2006/math">
                      <m:r>
                        <m:rPr>
                          <m:nor/>
                        </m:rPr>
                        <a:rPr kumimoji="0" lang="de-DE" sz="32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de-DE" sz="3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de-DE" sz="3200" b="0" i="1" u="none" strike="noStrike" kern="1200" cap="none" spc="0" normalizeH="0" baseline="0" noProof="0" smtClean="0">
                          <a:ln>
                            <a:noFill/>
                          </a:ln>
                          <a:solidFill>
                            <a:schemeClr val="accent3"/>
                          </a:solidFill>
                          <a:effectLst/>
                          <a:uLnTx/>
                          <a:uFillTx/>
                          <a:latin typeface="Cambria Math" panose="02040503050406030204" pitchFamily="18" charset="0"/>
                          <a:ea typeface="Cambria Math" panose="02040503050406030204" pitchFamily="18" charset="0"/>
                          <a:cs typeface="+mn-cs"/>
                        </a:rPr>
                        <m:t>𝐻</m:t>
                      </m:r>
                      <m:r>
                        <a:rPr kumimoji="0" lang="de-DE" sz="3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de-DE" sz="3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de-DE" sz="3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de-DE" sz="3200" b="0" i="1" u="none" strike="noStrike" kern="1200" cap="none" spc="0" normalizeH="0" baseline="0" noProof="0" smtClean="0">
                              <a:ln>
                                <a:noFill/>
                              </a:ln>
                              <a:solidFill>
                                <a:schemeClr val="accent1"/>
                              </a:solidFill>
                              <a:effectLst/>
                              <a:uLnTx/>
                              <a:uFillTx/>
                              <a:latin typeface="Cambria Math" panose="02040503050406030204" pitchFamily="18" charset="0"/>
                              <a:ea typeface="Cambria Math" panose="02040503050406030204" pitchFamily="18" charset="0"/>
                              <a:cs typeface="+mn-cs"/>
                            </a:rPr>
                            <m:t>𝐷</m:t>
                          </m:r>
                        </m:num>
                        <m:den>
                          <m:r>
                            <a:rPr kumimoji="0" lang="de-DE" sz="3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de-DE" sz="3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𝑡</m:t>
                          </m:r>
                        </m:den>
                      </m:f>
                      <m:r>
                        <a:rPr kumimoji="0" lang="de-DE" sz="32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de-DE" sz="32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𝐽</m:t>
                      </m:r>
                    </m:oMath>
                  </m:oMathPara>
                </a14:m>
                <a:endParaRPr kumimoji="0" lang="de-DE" sz="3200" b="0" i="0" u="none" strike="noStrike" kern="1200" cap="none" spc="0" normalizeH="0" baseline="0" noProof="0" dirty="0">
                  <a:ln>
                    <a:noFill/>
                  </a:ln>
                  <a:solidFill>
                    <a:srgbClr val="000000"/>
                  </a:solidFill>
                  <a:effectLst/>
                  <a:uLnTx/>
                  <a:uFillTx/>
                  <a:latin typeface="Arial"/>
                  <a:ea typeface="Cambria Math" panose="02040503050406030204" pitchFamily="18" charset="0"/>
                  <a:cs typeface="+mn-cs"/>
                </a:endParaRPr>
              </a:p>
            </p:txBody>
          </p:sp>
        </mc:Choice>
        <mc:Fallback xmlns="">
          <p:sp>
            <p:nvSpPr>
              <p:cNvPr id="6" name="Rectangle 5">
                <a:extLst>
                  <a:ext uri="{FF2B5EF4-FFF2-40B4-BE49-F238E27FC236}">
                    <a16:creationId xmlns:a16="http://schemas.microsoft.com/office/drawing/2014/main" id="{3CBA7DA7-F7E1-CB42-0478-18ACBECEF2AB}"/>
                  </a:ext>
                </a:extLst>
              </p:cNvPr>
              <p:cNvSpPr>
                <a:spLocks noRot="1" noChangeAspect="1" noMove="1" noResize="1" noEditPoints="1" noAdjustHandles="1" noChangeArrowheads="1" noChangeShapeType="1" noTextEdit="1"/>
              </p:cNvSpPr>
              <p:nvPr/>
            </p:nvSpPr>
            <p:spPr>
              <a:xfrm>
                <a:off x="468359" y="1485424"/>
                <a:ext cx="4043465" cy="5039920"/>
              </a:xfrm>
              <a:prstGeom prst="rect">
                <a:avLst/>
              </a:prstGeom>
              <a:blipFill>
                <a:blip r:embed="rId3"/>
                <a:stretch>
                  <a:fillRect/>
                </a:stretch>
              </a:blipFill>
              <a:ln>
                <a:noFill/>
              </a:ln>
              <a:effectLst/>
            </p:spPr>
            <p:txBody>
              <a:bodyPr/>
              <a:lstStyle/>
              <a:p>
                <a:r>
                  <a:rPr lang="en-US">
                    <a:noFill/>
                  </a:rPr>
                  <a:t> </a:t>
                </a:r>
              </a:p>
            </p:txBody>
          </p:sp>
        </mc:Fallback>
      </mc:AlternateContent>
      <p:pic>
        <p:nvPicPr>
          <p:cNvPr id="7" name="Picture 6">
            <a:extLst>
              <a:ext uri="{FF2B5EF4-FFF2-40B4-BE49-F238E27FC236}">
                <a16:creationId xmlns:a16="http://schemas.microsoft.com/office/drawing/2014/main" id="{F3CBF237-4AC0-FFE5-9759-F460E15300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1949" y="918034"/>
            <a:ext cx="4043465" cy="5391286"/>
          </a:xfrm>
          <a:prstGeom prst="rect">
            <a:avLst/>
          </a:prstGeom>
        </p:spPr>
      </p:pic>
      <p:sp>
        <p:nvSpPr>
          <p:cNvPr id="2" name="Title 1">
            <a:extLst>
              <a:ext uri="{FF2B5EF4-FFF2-40B4-BE49-F238E27FC236}">
                <a16:creationId xmlns:a16="http://schemas.microsoft.com/office/drawing/2014/main" id="{5E1F070D-0142-63B4-7C77-8647804F6A0D}"/>
              </a:ext>
            </a:extLst>
          </p:cNvPr>
          <p:cNvSpPr>
            <a:spLocks noGrp="1"/>
          </p:cNvSpPr>
          <p:nvPr>
            <p:ph type="title"/>
          </p:nvPr>
        </p:nvSpPr>
        <p:spPr/>
        <p:txBody>
          <a:bodyPr/>
          <a:lstStyle/>
          <a:p>
            <a:r>
              <a:rPr lang="de-DE" noProof="0" dirty="0"/>
              <a:t>Oliver Heaviside</a:t>
            </a:r>
          </a:p>
        </p:txBody>
      </p:sp>
      <p:sp>
        <p:nvSpPr>
          <p:cNvPr id="3" name="Content Placeholder 2">
            <a:extLst>
              <a:ext uri="{FF2B5EF4-FFF2-40B4-BE49-F238E27FC236}">
                <a16:creationId xmlns:a16="http://schemas.microsoft.com/office/drawing/2014/main" id="{A6228F60-A38B-299A-A4C6-00717508144C}"/>
              </a:ext>
            </a:extLst>
          </p:cNvPr>
          <p:cNvSpPr>
            <a:spLocks noGrp="1"/>
          </p:cNvSpPr>
          <p:nvPr>
            <p:ph sz="quarter" idx="11"/>
          </p:nvPr>
        </p:nvSpPr>
        <p:spPr>
          <a:xfrm>
            <a:off x="732596" y="1224000"/>
            <a:ext cx="10728000" cy="4941304"/>
          </a:xfrm>
        </p:spPr>
        <p:txBody>
          <a:bodyPr/>
          <a:lstStyle/>
          <a:p>
            <a:r>
              <a:rPr lang="de-DE" noProof="0" dirty="0"/>
              <a:t>Vektorkalkül</a:t>
            </a:r>
          </a:p>
        </p:txBody>
      </p:sp>
      <p:pic>
        <p:nvPicPr>
          <p:cNvPr id="5" name="Picture 4">
            <a:extLst>
              <a:ext uri="{FF2B5EF4-FFF2-40B4-BE49-F238E27FC236}">
                <a16:creationId xmlns:a16="http://schemas.microsoft.com/office/drawing/2014/main" id="{D82CE7D6-8828-E114-C719-E4AE5DCF37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7848" y="918034"/>
            <a:ext cx="3547793" cy="5391286"/>
          </a:xfrm>
          <a:prstGeom prst="rect">
            <a:avLst/>
          </a:prstGeom>
        </p:spPr>
      </p:pic>
    </p:spTree>
    <p:extLst>
      <p:ext uri="{BB962C8B-B14F-4D97-AF65-F5344CB8AC3E}">
        <p14:creationId xmlns:p14="http://schemas.microsoft.com/office/powerpoint/2010/main" val="2474506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2C717-5461-0C99-C557-E69E68CC8DF4}"/>
              </a:ext>
            </a:extLst>
          </p:cNvPr>
          <p:cNvSpPr>
            <a:spLocks noGrp="1"/>
          </p:cNvSpPr>
          <p:nvPr>
            <p:ph type="title"/>
          </p:nvPr>
        </p:nvSpPr>
        <p:spPr/>
        <p:txBody>
          <a:bodyPr/>
          <a:lstStyle/>
          <a:p>
            <a:r>
              <a:rPr lang="de-DE" dirty="0"/>
              <a:t>Vektor</a:t>
            </a:r>
          </a:p>
        </p:txBody>
      </p:sp>
      <p:sp>
        <p:nvSpPr>
          <p:cNvPr id="3" name="Content Placeholder 2">
            <a:extLst>
              <a:ext uri="{FF2B5EF4-FFF2-40B4-BE49-F238E27FC236}">
                <a16:creationId xmlns:a16="http://schemas.microsoft.com/office/drawing/2014/main" id="{1AA19A3A-2C6C-02C2-72D5-B3C4FED201DB}"/>
              </a:ext>
            </a:extLst>
          </p:cNvPr>
          <p:cNvSpPr>
            <a:spLocks noGrp="1"/>
          </p:cNvSpPr>
          <p:nvPr>
            <p:ph sz="quarter" idx="11"/>
          </p:nvPr>
        </p:nvSpPr>
        <p:spPr/>
        <p:txBody>
          <a:bodyPr/>
          <a:lstStyle/>
          <a:p>
            <a:endParaRPr lang="de-DE" dirty="0"/>
          </a:p>
          <a:p>
            <a:r>
              <a:rPr lang="de-DE" dirty="0"/>
              <a:t>Darstellung einer gerichteten Größe</a:t>
            </a:r>
          </a:p>
          <a:p>
            <a:endParaRPr lang="de-DE" dirty="0"/>
          </a:p>
          <a:p>
            <a:r>
              <a:rPr lang="de-DE" dirty="0"/>
              <a:t>Abhängig vom Ort</a:t>
            </a:r>
          </a:p>
          <a:p>
            <a:pPr lvl="1"/>
            <a:r>
              <a:rPr lang="de-DE" dirty="0"/>
              <a:t>"</a:t>
            </a:r>
            <a:r>
              <a:rPr lang="de-DE" dirty="0" err="1"/>
              <a:t>Aufpunkt</a:t>
            </a:r>
            <a:r>
              <a:rPr lang="de-DE" dirty="0"/>
              <a:t>" P</a:t>
            </a:r>
          </a:p>
          <a:p>
            <a:endParaRPr lang="de-DE" dirty="0"/>
          </a:p>
          <a:p>
            <a:r>
              <a:rPr lang="de-DE" dirty="0"/>
              <a:t>Hat eine Richtung</a:t>
            </a:r>
          </a:p>
          <a:p>
            <a:endParaRPr lang="de-DE" dirty="0"/>
          </a:p>
          <a:p>
            <a:r>
              <a:rPr lang="de-DE" dirty="0"/>
              <a:t>Hat eine "Stärke"</a:t>
            </a:r>
          </a:p>
        </p:txBody>
      </p:sp>
      <p:cxnSp>
        <p:nvCxnSpPr>
          <p:cNvPr id="5" name="Straight Arrow Connector 4">
            <a:extLst>
              <a:ext uri="{FF2B5EF4-FFF2-40B4-BE49-F238E27FC236}">
                <a16:creationId xmlns:a16="http://schemas.microsoft.com/office/drawing/2014/main" id="{AD980BBA-E3D5-E1DF-9E98-695757C887E6}"/>
              </a:ext>
            </a:extLst>
          </p:cNvPr>
          <p:cNvCxnSpPr/>
          <p:nvPr/>
        </p:nvCxnSpPr>
        <p:spPr>
          <a:xfrm flipV="1">
            <a:off x="6096000" y="1808820"/>
            <a:ext cx="0" cy="3924436"/>
          </a:xfrm>
          <a:prstGeom prst="straightConnector1">
            <a:avLst/>
          </a:prstGeom>
          <a:ln w="19050" cap="rnd">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E4BC5E8-77D5-2D11-0D22-1D6628866925}"/>
                  </a:ext>
                </a:extLst>
              </p:cNvPr>
              <p:cNvSpPr txBox="1"/>
              <p:nvPr/>
            </p:nvSpPr>
            <p:spPr>
              <a:xfrm>
                <a:off x="6023992" y="1520788"/>
                <a:ext cx="144000" cy="216000"/>
              </a:xfrm>
              <a:prstGeom prst="rect">
                <a:avLst/>
              </a:prstGeom>
              <a:no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r>
                        <a:rPr lang="de-DE" b="1" i="1" smtClean="0">
                          <a:latin typeface="Cambria Math" panose="02040503050406030204" pitchFamily="18" charset="0"/>
                        </a:rPr>
                        <m:t>𝒛</m:t>
                      </m:r>
                    </m:oMath>
                  </m:oMathPara>
                </a14:m>
                <a:endParaRPr lang="de-DE" b="1" dirty="0"/>
              </a:p>
            </p:txBody>
          </p:sp>
        </mc:Choice>
        <mc:Fallback xmlns="">
          <p:sp>
            <p:nvSpPr>
              <p:cNvPr id="6" name="TextBox 5">
                <a:extLst>
                  <a:ext uri="{FF2B5EF4-FFF2-40B4-BE49-F238E27FC236}">
                    <a16:creationId xmlns:a16="http://schemas.microsoft.com/office/drawing/2014/main" id="{AE4BC5E8-77D5-2D11-0D22-1D6628866925}"/>
                  </a:ext>
                </a:extLst>
              </p:cNvPr>
              <p:cNvSpPr txBox="1">
                <a:spLocks noRot="1" noChangeAspect="1" noMove="1" noResize="1" noEditPoints="1" noAdjustHandles="1" noChangeArrowheads="1" noChangeShapeType="1" noTextEdit="1"/>
              </p:cNvSpPr>
              <p:nvPr/>
            </p:nvSpPr>
            <p:spPr>
              <a:xfrm>
                <a:off x="6023992" y="1520788"/>
                <a:ext cx="144000" cy="216000"/>
              </a:xfrm>
              <a:prstGeom prst="rect">
                <a:avLst/>
              </a:prstGeom>
              <a:blipFill>
                <a:blip r:embed="rId3"/>
                <a:stretch>
                  <a:fillRect l="-33333" r="-33333" b="-27778"/>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35592939-95FA-6D7B-3547-8D86D2D2AC88}"/>
              </a:ext>
            </a:extLst>
          </p:cNvPr>
          <p:cNvCxnSpPr>
            <a:cxnSpLocks/>
          </p:cNvCxnSpPr>
          <p:nvPr/>
        </p:nvCxnSpPr>
        <p:spPr>
          <a:xfrm>
            <a:off x="5663952" y="5201604"/>
            <a:ext cx="3303984" cy="711696"/>
          </a:xfrm>
          <a:prstGeom prst="straightConnector1">
            <a:avLst/>
          </a:prstGeom>
          <a:ln w="1905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AA27CBF-B648-135F-24F3-B1822B966333}"/>
              </a:ext>
            </a:extLst>
          </p:cNvPr>
          <p:cNvCxnSpPr>
            <a:cxnSpLocks/>
          </p:cNvCxnSpPr>
          <p:nvPr/>
        </p:nvCxnSpPr>
        <p:spPr>
          <a:xfrm flipV="1">
            <a:off x="5735960" y="3849572"/>
            <a:ext cx="2772308" cy="1660376"/>
          </a:xfrm>
          <a:prstGeom prst="straightConnector1">
            <a:avLst/>
          </a:prstGeom>
          <a:ln w="19050" cap="rnd">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2D87BD4-542B-D917-436E-F7B5798C4D30}"/>
                  </a:ext>
                </a:extLst>
              </p:cNvPr>
              <p:cNvSpPr txBox="1"/>
              <p:nvPr/>
            </p:nvSpPr>
            <p:spPr>
              <a:xfrm>
                <a:off x="8544272" y="3645024"/>
                <a:ext cx="144000" cy="216000"/>
              </a:xfrm>
              <a:prstGeom prst="rect">
                <a:avLst/>
              </a:prstGeom>
              <a:no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r>
                        <a:rPr lang="de-DE" b="1" i="1" smtClean="0">
                          <a:latin typeface="Cambria Math" panose="02040503050406030204" pitchFamily="18" charset="0"/>
                        </a:rPr>
                        <m:t>𝒚</m:t>
                      </m:r>
                    </m:oMath>
                  </m:oMathPara>
                </a14:m>
                <a:endParaRPr lang="de-DE" b="1" dirty="0"/>
              </a:p>
            </p:txBody>
          </p:sp>
        </mc:Choice>
        <mc:Fallback xmlns="">
          <p:sp>
            <p:nvSpPr>
              <p:cNvPr id="11" name="TextBox 10">
                <a:extLst>
                  <a:ext uri="{FF2B5EF4-FFF2-40B4-BE49-F238E27FC236}">
                    <a16:creationId xmlns:a16="http://schemas.microsoft.com/office/drawing/2014/main" id="{E2D87BD4-542B-D917-436E-F7B5798C4D30}"/>
                  </a:ext>
                </a:extLst>
              </p:cNvPr>
              <p:cNvSpPr txBox="1">
                <a:spLocks noRot="1" noChangeAspect="1" noMove="1" noResize="1" noEditPoints="1" noAdjustHandles="1" noChangeArrowheads="1" noChangeShapeType="1" noTextEdit="1"/>
              </p:cNvSpPr>
              <p:nvPr/>
            </p:nvSpPr>
            <p:spPr>
              <a:xfrm>
                <a:off x="8544272" y="3645024"/>
                <a:ext cx="144000" cy="216000"/>
              </a:xfrm>
              <a:prstGeom prst="rect">
                <a:avLst/>
              </a:prstGeom>
              <a:blipFill>
                <a:blip r:embed="rId4"/>
                <a:stretch>
                  <a:fillRect l="-56522" r="-65217" b="-6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8C89B05-EA85-11C9-1990-57EB1C27A326}"/>
                  </a:ext>
                </a:extLst>
              </p:cNvPr>
              <p:cNvSpPr txBox="1"/>
              <p:nvPr/>
            </p:nvSpPr>
            <p:spPr>
              <a:xfrm>
                <a:off x="9012324" y="5805264"/>
                <a:ext cx="144000" cy="216000"/>
              </a:xfrm>
              <a:prstGeom prst="rect">
                <a:avLst/>
              </a:prstGeom>
              <a:solidFill>
                <a:schemeClr val="bg1"/>
              </a:solidFill>
            </p:spPr>
            <p:txBody>
              <a:bodyPr wrap="none" lIns="0" tIns="0" rIns="0" bIns="0" rtlCol="0" anchor="ctr" anchorCtr="0">
                <a:noAutofit/>
              </a:bodyPr>
              <a:lstStyle/>
              <a:p>
                <a:pPr/>
                <a14:m>
                  <m:oMathPara xmlns:m="http://schemas.openxmlformats.org/officeDocument/2006/math">
                    <m:oMathParaPr>
                      <m:jc m:val="centerGroup"/>
                    </m:oMathParaPr>
                    <m:oMath xmlns:m="http://schemas.openxmlformats.org/officeDocument/2006/math">
                      <m:r>
                        <a:rPr lang="de-DE" b="1" i="1" smtClean="0">
                          <a:latin typeface="Cambria Math" panose="02040503050406030204" pitchFamily="18" charset="0"/>
                        </a:rPr>
                        <m:t>𝒙</m:t>
                      </m:r>
                    </m:oMath>
                  </m:oMathPara>
                </a14:m>
                <a:endParaRPr lang="de-DE" b="1" dirty="0"/>
              </a:p>
            </p:txBody>
          </p:sp>
        </mc:Choice>
        <mc:Fallback xmlns="">
          <p:sp>
            <p:nvSpPr>
              <p:cNvPr id="12" name="TextBox 11">
                <a:extLst>
                  <a:ext uri="{FF2B5EF4-FFF2-40B4-BE49-F238E27FC236}">
                    <a16:creationId xmlns:a16="http://schemas.microsoft.com/office/drawing/2014/main" id="{68C89B05-EA85-11C9-1990-57EB1C27A326}"/>
                  </a:ext>
                </a:extLst>
              </p:cNvPr>
              <p:cNvSpPr txBox="1">
                <a:spLocks noRot="1" noChangeAspect="1" noMove="1" noResize="1" noEditPoints="1" noAdjustHandles="1" noChangeArrowheads="1" noChangeShapeType="1" noTextEdit="1"/>
              </p:cNvSpPr>
              <p:nvPr/>
            </p:nvSpPr>
            <p:spPr>
              <a:xfrm>
                <a:off x="9012324" y="5805264"/>
                <a:ext cx="144000" cy="216000"/>
              </a:xfrm>
              <a:prstGeom prst="rect">
                <a:avLst/>
              </a:prstGeom>
              <a:blipFill>
                <a:blip r:embed="rId5"/>
                <a:stretch>
                  <a:fillRect l="-37500" r="-37500" b="-16667"/>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58FFD244-E44B-0454-D498-9BEF933D70E6}"/>
              </a:ext>
            </a:extLst>
          </p:cNvPr>
          <p:cNvCxnSpPr>
            <a:cxnSpLocks/>
            <a:endCxn id="20" idx="1"/>
          </p:cNvCxnSpPr>
          <p:nvPr/>
        </p:nvCxnSpPr>
        <p:spPr>
          <a:xfrm flipV="1">
            <a:off x="7077161" y="2384884"/>
            <a:ext cx="2295203" cy="515508"/>
          </a:xfrm>
          <a:prstGeom prst="straightConnector1">
            <a:avLst/>
          </a:prstGeom>
          <a:ln w="19050" cap="rnd">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E906FB2-39F6-B3B7-4363-04EEBACB58B9}"/>
              </a:ext>
            </a:extLst>
          </p:cNvPr>
          <p:cNvCxnSpPr>
            <a:cxnSpLocks/>
          </p:cNvCxnSpPr>
          <p:nvPr/>
        </p:nvCxnSpPr>
        <p:spPr>
          <a:xfrm flipV="1">
            <a:off x="7104112" y="2684392"/>
            <a:ext cx="956613" cy="216000"/>
          </a:xfrm>
          <a:prstGeom prst="straightConnector1">
            <a:avLst/>
          </a:prstGeom>
          <a:ln w="50800" cap="rnd">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DB14E56-ECC4-9AAC-7A4E-D4877F7EDEDF}"/>
              </a:ext>
            </a:extLst>
          </p:cNvPr>
          <p:cNvSpPr txBox="1"/>
          <p:nvPr/>
        </p:nvSpPr>
        <p:spPr>
          <a:xfrm>
            <a:off x="6728688" y="2473732"/>
            <a:ext cx="375424" cy="523220"/>
          </a:xfrm>
          <a:prstGeom prst="rect">
            <a:avLst/>
          </a:prstGeom>
          <a:noFill/>
        </p:spPr>
        <p:txBody>
          <a:bodyPr wrap="none" rtlCol="0">
            <a:spAutoFit/>
          </a:bodyPr>
          <a:lstStyle/>
          <a:p>
            <a:r>
              <a:rPr lang="de-DE" sz="2800" b="1" dirty="0">
                <a:latin typeface="Calibri" panose="020F0502020204030204" pitchFamily="34" charset="0"/>
                <a:ea typeface="Calibri" panose="020F0502020204030204" pitchFamily="34" charset="0"/>
                <a:cs typeface="Calibri" panose="020F0502020204030204" pitchFamily="34" charset="0"/>
              </a:rPr>
              <a:t>P</a:t>
            </a:r>
            <a:endParaRPr lang="de-DE" b="1" dirty="0">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A0DDA03B-27AB-D2D3-7293-B6F56CAA2F49}"/>
              </a:ext>
            </a:extLst>
          </p:cNvPr>
          <p:cNvSpPr txBox="1"/>
          <p:nvPr/>
        </p:nvSpPr>
        <p:spPr>
          <a:xfrm>
            <a:off x="9372364" y="2184829"/>
            <a:ext cx="1120050" cy="400110"/>
          </a:xfrm>
          <a:prstGeom prst="rect">
            <a:avLst/>
          </a:prstGeom>
          <a:noFill/>
        </p:spPr>
        <p:txBody>
          <a:bodyPr wrap="none" rtlCol="0">
            <a:spAutoFit/>
          </a:bodyPr>
          <a:lstStyle/>
          <a:p>
            <a:r>
              <a:rPr lang="de-DE" sz="2000" b="1" dirty="0">
                <a:latin typeface="Calibri" panose="020F0502020204030204" pitchFamily="34" charset="0"/>
                <a:ea typeface="Calibri" panose="020F0502020204030204" pitchFamily="34" charset="0"/>
                <a:cs typeface="Calibri" panose="020F0502020204030204" pitchFamily="34" charset="0"/>
              </a:rPr>
              <a:t>Richtung</a:t>
            </a:r>
            <a:endParaRPr lang="de-DE" sz="1400" b="1" dirty="0">
              <a:latin typeface="Calibri" panose="020F0502020204030204" pitchFamily="34" charset="0"/>
              <a:ea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3B460EC2-E41D-BF65-2976-14589A4D9D7F}"/>
              </a:ext>
            </a:extLst>
          </p:cNvPr>
          <p:cNvSpPr txBox="1"/>
          <p:nvPr/>
        </p:nvSpPr>
        <p:spPr>
          <a:xfrm>
            <a:off x="7429853" y="2831139"/>
            <a:ext cx="2680157" cy="400110"/>
          </a:xfrm>
          <a:prstGeom prst="rect">
            <a:avLst/>
          </a:prstGeom>
          <a:noFill/>
        </p:spPr>
        <p:txBody>
          <a:bodyPr wrap="none" rtlCol="0">
            <a:spAutoFit/>
          </a:bodyPr>
          <a:lstStyle/>
          <a:p>
            <a:r>
              <a:rPr lang="de-DE" sz="2000" b="1" dirty="0">
                <a:latin typeface="Calibri" panose="020F0502020204030204" pitchFamily="34" charset="0"/>
                <a:ea typeface="Calibri" panose="020F0502020204030204" pitchFamily="34" charset="0"/>
                <a:cs typeface="Calibri" panose="020F0502020204030204" pitchFamily="34" charset="0"/>
              </a:rPr>
              <a:t>Betrag (Länge) ≙ Stärke</a:t>
            </a:r>
            <a:endParaRPr lang="de-DE" sz="1400" b="1" dirty="0">
              <a:latin typeface="Calibri" panose="020F0502020204030204" pitchFamily="34" charset="0"/>
              <a:ea typeface="Calibri" panose="020F0502020204030204" pitchFamily="34" charset="0"/>
              <a:cs typeface="Calibri" panose="020F0502020204030204" pitchFamily="34" charset="0"/>
            </a:endParaRPr>
          </a:p>
        </p:txBody>
      </p:sp>
      <p:cxnSp>
        <p:nvCxnSpPr>
          <p:cNvPr id="22" name="Straight Arrow Connector 21">
            <a:extLst>
              <a:ext uri="{FF2B5EF4-FFF2-40B4-BE49-F238E27FC236}">
                <a16:creationId xmlns:a16="http://schemas.microsoft.com/office/drawing/2014/main" id="{EDDB7FA6-54E2-5EAD-FAEE-DD3D54E38233}"/>
              </a:ext>
            </a:extLst>
          </p:cNvPr>
          <p:cNvCxnSpPr>
            <a:cxnSpLocks/>
          </p:cNvCxnSpPr>
          <p:nvPr/>
        </p:nvCxnSpPr>
        <p:spPr>
          <a:xfrm flipV="1">
            <a:off x="6609580" y="5081344"/>
            <a:ext cx="468000" cy="288000"/>
          </a:xfrm>
          <a:prstGeom prst="straightConnector1">
            <a:avLst/>
          </a:prstGeom>
          <a:ln w="1905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A39257F-5B9A-8246-B405-DE843D56D026}"/>
              </a:ext>
            </a:extLst>
          </p:cNvPr>
          <p:cNvCxnSpPr>
            <a:cxnSpLocks/>
          </p:cNvCxnSpPr>
          <p:nvPr/>
        </p:nvCxnSpPr>
        <p:spPr>
          <a:xfrm flipH="1" flipV="1">
            <a:off x="7097670" y="2900392"/>
            <a:ext cx="0" cy="2160000"/>
          </a:xfrm>
          <a:prstGeom prst="straightConnector1">
            <a:avLst/>
          </a:prstGeom>
          <a:ln w="1905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036EC75-8A66-7E8A-C130-9B916C9A9AAA}"/>
              </a:ext>
            </a:extLst>
          </p:cNvPr>
          <p:cNvCxnSpPr>
            <a:cxnSpLocks/>
          </p:cNvCxnSpPr>
          <p:nvPr/>
        </p:nvCxnSpPr>
        <p:spPr>
          <a:xfrm>
            <a:off x="6705687" y="4979561"/>
            <a:ext cx="368982" cy="72000"/>
          </a:xfrm>
          <a:prstGeom prst="straightConnector1">
            <a:avLst/>
          </a:prstGeom>
          <a:ln w="19050"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8399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948FF-4A85-F5EF-D20B-7A938B7FF0E8}"/>
              </a:ext>
            </a:extLst>
          </p:cNvPr>
          <p:cNvSpPr>
            <a:spLocks noGrp="1"/>
          </p:cNvSpPr>
          <p:nvPr>
            <p:ph type="title"/>
          </p:nvPr>
        </p:nvSpPr>
        <p:spPr/>
        <p:txBody>
          <a:bodyPr/>
          <a:lstStyle/>
          <a:p>
            <a:r>
              <a:rPr lang="de-DE" dirty="0"/>
              <a:t>Windkarte als Beispiel für ein Vektorfeld</a:t>
            </a:r>
          </a:p>
        </p:txBody>
      </p:sp>
      <p:pic>
        <p:nvPicPr>
          <p:cNvPr id="5" name="Content Placeholder 4">
            <a:extLst>
              <a:ext uri="{FF2B5EF4-FFF2-40B4-BE49-F238E27FC236}">
                <a16:creationId xmlns:a16="http://schemas.microsoft.com/office/drawing/2014/main" id="{070AF22A-BA71-872E-58E1-B761FF92CACA}"/>
              </a:ext>
            </a:extLst>
          </p:cNvPr>
          <p:cNvPicPr>
            <a:picLocks noGrp="1" noChangeAspect="1"/>
          </p:cNvPicPr>
          <p:nvPr>
            <p:ph sz="quarter" idx="11"/>
          </p:nvPr>
        </p:nvPicPr>
        <p:blipFill>
          <a:blip r:embed="rId3" cstate="print">
            <a:extLst>
              <a:ext uri="{28A0092B-C50C-407E-A947-70E740481C1C}">
                <a14:useLocalDpi xmlns:a14="http://schemas.microsoft.com/office/drawing/2010/main" val="0"/>
              </a:ext>
            </a:extLst>
          </a:blip>
          <a:stretch>
            <a:fillRect/>
          </a:stretch>
        </p:blipFill>
        <p:spPr>
          <a:xfrm>
            <a:off x="803412" y="900095"/>
            <a:ext cx="10584000" cy="5953500"/>
          </a:xfrm>
          <a:prstGeom prst="rect">
            <a:avLst/>
          </a:prstGeom>
        </p:spPr>
      </p:pic>
    </p:spTree>
    <p:extLst>
      <p:ext uri="{BB962C8B-B14F-4D97-AF65-F5344CB8AC3E}">
        <p14:creationId xmlns:p14="http://schemas.microsoft.com/office/powerpoint/2010/main" val="2984201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23483-F644-AE57-7C85-716F1AE7E455}"/>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67DD5524-413A-A5E5-03A2-A20D2365C8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9676" y="1881172"/>
            <a:ext cx="5396630" cy="3096000"/>
          </a:xfrm>
          <a:prstGeom prst="rect">
            <a:avLst/>
          </a:prstGeom>
        </p:spPr>
      </p:pic>
      <p:cxnSp>
        <p:nvCxnSpPr>
          <p:cNvPr id="19" name="Straight Connector 18">
            <a:extLst>
              <a:ext uri="{FF2B5EF4-FFF2-40B4-BE49-F238E27FC236}">
                <a16:creationId xmlns:a16="http://schemas.microsoft.com/office/drawing/2014/main" id="{8DF5FD48-E8B8-AC1C-C4A1-BD68E832B0BB}"/>
              </a:ext>
            </a:extLst>
          </p:cNvPr>
          <p:cNvCxnSpPr/>
          <p:nvPr/>
        </p:nvCxnSpPr>
        <p:spPr>
          <a:xfrm flipH="1" flipV="1">
            <a:off x="6096005" y="1701168"/>
            <a:ext cx="153" cy="3456000"/>
          </a:xfrm>
          <a:prstGeom prst="line">
            <a:avLst/>
          </a:prstGeom>
          <a:ln w="19050" cap="rnd">
            <a:solidFill>
              <a:schemeClr val="tx1"/>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55443EA-06B5-7CBB-C20B-460462A46F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0000">
            <a:off x="4989978" y="2986930"/>
            <a:ext cx="720000" cy="720000"/>
          </a:xfrm>
          <a:prstGeom prst="rect">
            <a:avLst/>
          </a:prstGeom>
        </p:spPr>
      </p:pic>
      <p:sp>
        <p:nvSpPr>
          <p:cNvPr id="2" name="Title 1">
            <a:extLst>
              <a:ext uri="{FF2B5EF4-FFF2-40B4-BE49-F238E27FC236}">
                <a16:creationId xmlns:a16="http://schemas.microsoft.com/office/drawing/2014/main" id="{2513F223-96B8-4690-7439-5DADDFBB023F}"/>
              </a:ext>
            </a:extLst>
          </p:cNvPr>
          <p:cNvSpPr>
            <a:spLocks noGrp="1"/>
          </p:cNvSpPr>
          <p:nvPr>
            <p:ph type="title"/>
          </p:nvPr>
        </p:nvSpPr>
        <p:spPr/>
        <p:txBody>
          <a:bodyPr/>
          <a:lstStyle/>
          <a:p>
            <a:r>
              <a:rPr lang="de-DE" noProof="0" dirty="0"/>
              <a:t>Einführung eines Koordinatensystems</a:t>
            </a:r>
          </a:p>
        </p:txBody>
      </p:sp>
      <p:grpSp>
        <p:nvGrpSpPr>
          <p:cNvPr id="18" name="Group 17">
            <a:extLst>
              <a:ext uri="{FF2B5EF4-FFF2-40B4-BE49-F238E27FC236}">
                <a16:creationId xmlns:a16="http://schemas.microsoft.com/office/drawing/2014/main" id="{2DF63A0E-6F2E-45BB-245B-507B21876D5F}"/>
              </a:ext>
            </a:extLst>
          </p:cNvPr>
          <p:cNvGrpSpPr/>
          <p:nvPr/>
        </p:nvGrpSpPr>
        <p:grpSpPr>
          <a:xfrm>
            <a:off x="5879992" y="3133390"/>
            <a:ext cx="1116108" cy="1051675"/>
            <a:chOff x="4355992" y="3133385"/>
            <a:chExt cx="1116108" cy="1051675"/>
          </a:xfrm>
        </p:grpSpPr>
        <p:cxnSp>
          <p:nvCxnSpPr>
            <p:cNvPr id="3" name="Straight Connector 2">
              <a:extLst>
                <a:ext uri="{FF2B5EF4-FFF2-40B4-BE49-F238E27FC236}">
                  <a16:creationId xmlns:a16="http://schemas.microsoft.com/office/drawing/2014/main" id="{3A491809-1A32-3CB9-44FD-8D677E86FE2E}"/>
                </a:ext>
              </a:extLst>
            </p:cNvPr>
            <p:cNvCxnSpPr/>
            <p:nvPr/>
          </p:nvCxnSpPr>
          <p:spPr>
            <a:xfrm>
              <a:off x="4572080" y="3429000"/>
              <a:ext cx="720000" cy="0"/>
            </a:xfrm>
            <a:prstGeom prst="line">
              <a:avLst/>
            </a:prstGeom>
            <a:ln w="31750" cap="rnd">
              <a:solidFill>
                <a:schemeClr val="tx1"/>
              </a:solidFill>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73C9FC3-5FE8-9FE7-BEDE-A0C89DC3399A}"/>
                </a:ext>
              </a:extLst>
            </p:cNvPr>
            <p:cNvCxnSpPr/>
            <p:nvPr/>
          </p:nvCxnSpPr>
          <p:spPr>
            <a:xfrm>
              <a:off x="4572000" y="3429000"/>
              <a:ext cx="0" cy="720160"/>
            </a:xfrm>
            <a:prstGeom prst="line">
              <a:avLst/>
            </a:prstGeom>
            <a:ln w="31750" cap="rnd">
              <a:solidFill>
                <a:schemeClr val="tx1"/>
              </a:solidFill>
              <a:headEnd type="none"/>
              <a:tailEnd type="arrow" w="sm"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DFF547B-FC1A-C5BA-09BC-D28E3CA09A33}"/>
                    </a:ext>
                  </a:extLst>
                </p:cNvPr>
                <p:cNvSpPr txBox="1"/>
                <p:nvPr/>
              </p:nvSpPr>
              <p:spPr>
                <a:xfrm>
                  <a:off x="4612334" y="3133385"/>
                  <a:ext cx="216000"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1" i="1" smtClean="0">
                            <a:latin typeface="Cambria Math" panose="02040503050406030204" pitchFamily="18" charset="0"/>
                          </a:rPr>
                          <m:t>𝑶</m:t>
                        </m:r>
                      </m:oMath>
                    </m:oMathPara>
                  </a14:m>
                  <a:endParaRPr lang="de-DE" b="1" dirty="0"/>
                </a:p>
              </p:txBody>
            </p:sp>
          </mc:Choice>
          <mc:Fallback xmlns="">
            <p:sp>
              <p:nvSpPr>
                <p:cNvPr id="11" name="TextBox 10">
                  <a:extLst>
                    <a:ext uri="{FF2B5EF4-FFF2-40B4-BE49-F238E27FC236}">
                      <a16:creationId xmlns:a16="http://schemas.microsoft.com/office/drawing/2014/main" id="{DDFF547B-FC1A-C5BA-09BC-D28E3CA09A33}"/>
                    </a:ext>
                  </a:extLst>
                </p:cNvPr>
                <p:cNvSpPr txBox="1">
                  <a:spLocks noRot="1" noChangeAspect="1" noMove="1" noResize="1" noEditPoints="1" noAdjustHandles="1" noChangeArrowheads="1" noChangeShapeType="1" noTextEdit="1"/>
                </p:cNvSpPr>
                <p:nvPr/>
              </p:nvSpPr>
              <p:spPr>
                <a:xfrm>
                  <a:off x="4612334" y="3133385"/>
                  <a:ext cx="216000" cy="276999"/>
                </a:xfrm>
                <a:prstGeom prst="rect">
                  <a:avLst/>
                </a:prstGeom>
                <a:blipFill>
                  <a:blip r:embed="rId5"/>
                  <a:stretch>
                    <a:fillRect l="-28571" r="-28571" b="-11111"/>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2D2D3D20-10C5-9D85-0481-AB5B8006CA4C}"/>
                </a:ext>
              </a:extLst>
            </p:cNvPr>
            <p:cNvGrpSpPr/>
            <p:nvPr/>
          </p:nvGrpSpPr>
          <p:grpSpPr>
            <a:xfrm>
              <a:off x="4499992" y="3356992"/>
              <a:ext cx="144000" cy="144000"/>
              <a:chOff x="8100392" y="4077072"/>
              <a:chExt cx="144000" cy="144000"/>
            </a:xfrm>
          </p:grpSpPr>
          <p:sp>
            <p:nvSpPr>
              <p:cNvPr id="6" name="Oval 5">
                <a:extLst>
                  <a:ext uri="{FF2B5EF4-FFF2-40B4-BE49-F238E27FC236}">
                    <a16:creationId xmlns:a16="http://schemas.microsoft.com/office/drawing/2014/main" id="{CB23FE35-37D0-B3BB-9C91-93D12305CCFD}"/>
                  </a:ext>
                </a:extLst>
              </p:cNvPr>
              <p:cNvSpPr>
                <a:spLocks noChangeAspect="1"/>
              </p:cNvSpPr>
              <p:nvPr/>
            </p:nvSpPr>
            <p:spPr>
              <a:xfrm>
                <a:off x="8100392" y="4077072"/>
                <a:ext cx="144000" cy="144000"/>
              </a:xfrm>
              <a:prstGeom prst="ellipse">
                <a:avLst/>
              </a:prstGeom>
              <a:solidFill>
                <a:schemeClr val="bg1">
                  <a:lumMod val="9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Oval 6">
                <a:extLst>
                  <a:ext uri="{FF2B5EF4-FFF2-40B4-BE49-F238E27FC236}">
                    <a16:creationId xmlns:a16="http://schemas.microsoft.com/office/drawing/2014/main" id="{9EFEE354-A604-1D8C-F56A-E70D3C004ABB}"/>
                  </a:ext>
                </a:extLst>
              </p:cNvPr>
              <p:cNvSpPr>
                <a:spLocks noChangeAspect="1"/>
              </p:cNvSpPr>
              <p:nvPr/>
            </p:nvSpPr>
            <p:spPr>
              <a:xfrm>
                <a:off x="8158118" y="4134798"/>
                <a:ext cx="28800" cy="28800"/>
              </a:xfrm>
              <a:prstGeom prst="ellipse">
                <a:avLst/>
              </a:prstGeom>
              <a:solidFill>
                <a:schemeClr val="tx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46CC854-FF01-E16C-6F36-C12A9AFEF134}"/>
                    </a:ext>
                  </a:extLst>
                </p:cNvPr>
                <p:cNvSpPr txBox="1"/>
                <p:nvPr/>
              </p:nvSpPr>
              <p:spPr>
                <a:xfrm>
                  <a:off x="4355992" y="3176972"/>
                  <a:ext cx="144000" cy="216000"/>
                </a:xfrm>
                <a:prstGeom prst="rect">
                  <a:avLst/>
                </a:prstGeom>
                <a:no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r>
                          <a:rPr lang="de-DE" b="1" i="1" smtClean="0">
                            <a:latin typeface="Cambria Math" panose="02040503050406030204" pitchFamily="18" charset="0"/>
                          </a:rPr>
                          <m:t>𝒛</m:t>
                        </m:r>
                      </m:oMath>
                    </m:oMathPara>
                  </a14:m>
                  <a:endParaRPr lang="de-DE" b="1" dirty="0"/>
                </a:p>
              </p:txBody>
            </p:sp>
          </mc:Choice>
          <mc:Fallback xmlns="">
            <p:sp>
              <p:nvSpPr>
                <p:cNvPr id="12" name="TextBox 11">
                  <a:extLst>
                    <a:ext uri="{FF2B5EF4-FFF2-40B4-BE49-F238E27FC236}">
                      <a16:creationId xmlns:a16="http://schemas.microsoft.com/office/drawing/2014/main" id="{A46CC854-FF01-E16C-6F36-C12A9AFEF134}"/>
                    </a:ext>
                  </a:extLst>
                </p:cNvPr>
                <p:cNvSpPr txBox="1">
                  <a:spLocks noRot="1" noChangeAspect="1" noMove="1" noResize="1" noEditPoints="1" noAdjustHandles="1" noChangeArrowheads="1" noChangeShapeType="1" noTextEdit="1"/>
                </p:cNvSpPr>
                <p:nvPr/>
              </p:nvSpPr>
              <p:spPr>
                <a:xfrm>
                  <a:off x="4355992" y="3176972"/>
                  <a:ext cx="144000" cy="216000"/>
                </a:xfrm>
                <a:prstGeom prst="rect">
                  <a:avLst/>
                </a:prstGeom>
                <a:blipFill>
                  <a:blip r:embed="rId6"/>
                  <a:stretch>
                    <a:fillRect l="-34783" r="-39130"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2E2D932-3366-C21F-B085-8250037A37E6}"/>
                    </a:ext>
                  </a:extLst>
                </p:cNvPr>
                <p:cNvSpPr txBox="1"/>
                <p:nvPr/>
              </p:nvSpPr>
              <p:spPr>
                <a:xfrm>
                  <a:off x="5328100" y="3248980"/>
                  <a:ext cx="144000" cy="216000"/>
                </a:xfrm>
                <a:prstGeom prst="rect">
                  <a:avLst/>
                </a:prstGeom>
                <a:no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r>
                          <a:rPr lang="de-DE" b="1" i="1" smtClean="0">
                            <a:latin typeface="Cambria Math" panose="02040503050406030204" pitchFamily="18" charset="0"/>
                          </a:rPr>
                          <m:t>𝒚</m:t>
                        </m:r>
                      </m:oMath>
                    </m:oMathPara>
                  </a14:m>
                  <a:endParaRPr lang="de-DE" b="1" dirty="0"/>
                </a:p>
              </p:txBody>
            </p:sp>
          </mc:Choice>
          <mc:Fallback xmlns="">
            <p:sp>
              <p:nvSpPr>
                <p:cNvPr id="15" name="TextBox 14">
                  <a:extLst>
                    <a:ext uri="{FF2B5EF4-FFF2-40B4-BE49-F238E27FC236}">
                      <a16:creationId xmlns:a16="http://schemas.microsoft.com/office/drawing/2014/main" id="{32E2D932-3366-C21F-B085-8250037A37E6}"/>
                    </a:ext>
                  </a:extLst>
                </p:cNvPr>
                <p:cNvSpPr txBox="1">
                  <a:spLocks noRot="1" noChangeAspect="1" noMove="1" noResize="1" noEditPoints="1" noAdjustHandles="1" noChangeArrowheads="1" noChangeShapeType="1" noTextEdit="1"/>
                </p:cNvSpPr>
                <p:nvPr/>
              </p:nvSpPr>
              <p:spPr>
                <a:xfrm>
                  <a:off x="5328100" y="3248980"/>
                  <a:ext cx="144000" cy="216000"/>
                </a:xfrm>
                <a:prstGeom prst="rect">
                  <a:avLst/>
                </a:prstGeom>
                <a:blipFill>
                  <a:blip r:embed="rId7"/>
                  <a:stretch>
                    <a:fillRect l="-54167" r="-58333" b="-6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2FAC433-C3B0-0E96-9B6D-1602D301070C}"/>
                    </a:ext>
                  </a:extLst>
                </p:cNvPr>
                <p:cNvSpPr txBox="1"/>
                <p:nvPr/>
              </p:nvSpPr>
              <p:spPr>
                <a:xfrm>
                  <a:off x="4644024" y="3969060"/>
                  <a:ext cx="144000" cy="216000"/>
                </a:xfrm>
                <a:prstGeom prst="rect">
                  <a:avLst/>
                </a:prstGeom>
                <a:solidFill>
                  <a:schemeClr val="bg1"/>
                </a:solidFill>
              </p:spPr>
              <p:txBody>
                <a:bodyPr wrap="none" lIns="0" tIns="0" rIns="0" bIns="0" rtlCol="0" anchor="ctr" anchorCtr="0">
                  <a:noAutofit/>
                </a:bodyPr>
                <a:lstStyle/>
                <a:p>
                  <a:pPr/>
                  <a14:m>
                    <m:oMathPara xmlns:m="http://schemas.openxmlformats.org/officeDocument/2006/math">
                      <m:oMathParaPr>
                        <m:jc m:val="centerGroup"/>
                      </m:oMathParaPr>
                      <m:oMath xmlns:m="http://schemas.openxmlformats.org/officeDocument/2006/math">
                        <m:r>
                          <a:rPr lang="de-DE" b="1" i="1" smtClean="0">
                            <a:latin typeface="Cambria Math" panose="02040503050406030204" pitchFamily="18" charset="0"/>
                          </a:rPr>
                          <m:t>𝒙</m:t>
                        </m:r>
                      </m:oMath>
                    </m:oMathPara>
                  </a14:m>
                  <a:endParaRPr lang="de-DE" b="1" dirty="0"/>
                </a:p>
              </p:txBody>
            </p:sp>
          </mc:Choice>
          <mc:Fallback xmlns="">
            <p:sp>
              <p:nvSpPr>
                <p:cNvPr id="13" name="TextBox 12">
                  <a:extLst>
                    <a:ext uri="{FF2B5EF4-FFF2-40B4-BE49-F238E27FC236}">
                      <a16:creationId xmlns:a16="http://schemas.microsoft.com/office/drawing/2014/main" id="{92FAC433-C3B0-0E96-9B6D-1602D301070C}"/>
                    </a:ext>
                  </a:extLst>
                </p:cNvPr>
                <p:cNvSpPr txBox="1">
                  <a:spLocks noRot="1" noChangeAspect="1" noMove="1" noResize="1" noEditPoints="1" noAdjustHandles="1" noChangeArrowheads="1" noChangeShapeType="1" noTextEdit="1"/>
                </p:cNvSpPr>
                <p:nvPr/>
              </p:nvSpPr>
              <p:spPr>
                <a:xfrm>
                  <a:off x="4644024" y="3969060"/>
                  <a:ext cx="144000" cy="216000"/>
                </a:xfrm>
                <a:prstGeom prst="rect">
                  <a:avLst/>
                </a:prstGeom>
                <a:blipFill>
                  <a:blip r:embed="rId8"/>
                  <a:stretch>
                    <a:fillRect l="-39130" r="-43478" b="-13889"/>
                  </a:stretch>
                </a:blipFill>
              </p:spPr>
              <p:txBody>
                <a:bodyPr/>
                <a:lstStyle/>
                <a:p>
                  <a:r>
                    <a:rPr lang="en-US">
                      <a:noFill/>
                    </a:rPr>
                    <a:t> </a:t>
                  </a:r>
                </a:p>
              </p:txBody>
            </p:sp>
          </mc:Fallback>
        </mc:AlternateContent>
      </p:grpSp>
    </p:spTree>
    <p:extLst>
      <p:ext uri="{BB962C8B-B14F-4D97-AF65-F5344CB8AC3E}">
        <p14:creationId xmlns:p14="http://schemas.microsoft.com/office/powerpoint/2010/main" val="2361896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dirty="0"/>
              <a:t>Blickfeld des Beobachters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0336" y="1679628"/>
            <a:ext cx="5760000" cy="3801600"/>
          </a:xfrm>
          <a:prstGeom prst="rect">
            <a:avLst/>
          </a:prstGeom>
        </p:spPr>
      </p:pic>
    </p:spTree>
    <p:extLst>
      <p:ext uri="{BB962C8B-B14F-4D97-AF65-F5344CB8AC3E}">
        <p14:creationId xmlns:p14="http://schemas.microsoft.com/office/powerpoint/2010/main" val="1316620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6998" y="957064"/>
            <a:ext cx="4181450" cy="5352256"/>
          </a:xfrm>
          <a:prstGeom prst="rect">
            <a:avLst/>
          </a:prstGeom>
        </p:spPr>
      </p:pic>
      <p:sp>
        <p:nvSpPr>
          <p:cNvPr id="3" name="Title 2"/>
          <p:cNvSpPr>
            <a:spLocks noGrp="1"/>
          </p:cNvSpPr>
          <p:nvPr>
            <p:ph type="title"/>
          </p:nvPr>
        </p:nvSpPr>
        <p:spPr/>
        <p:txBody>
          <a:bodyPr/>
          <a:lstStyle/>
          <a:p>
            <a:r>
              <a:rPr lang="de-DE" noProof="0" dirty="0"/>
              <a:t>John Henry </a:t>
            </a:r>
            <a:r>
              <a:rPr lang="de-DE" noProof="0" dirty="0" err="1"/>
              <a:t>Poynting</a:t>
            </a:r>
            <a:endParaRPr lang="de-DE" noProof="0" dirty="0"/>
          </a:p>
        </p:txBody>
      </p:sp>
      <p:sp>
        <p:nvSpPr>
          <p:cNvPr id="4" name="Content Placeholder 3"/>
          <p:cNvSpPr>
            <a:spLocks noGrp="1"/>
          </p:cNvSpPr>
          <p:nvPr>
            <p:ph sz="quarter" idx="11"/>
          </p:nvPr>
        </p:nvSpPr>
        <p:spPr/>
        <p:txBody>
          <a:bodyPr>
            <a:normAutofit/>
          </a:bodyPr>
          <a:lstStyle/>
          <a:p>
            <a:r>
              <a:rPr lang="de-DE" noProof="0" dirty="0"/>
              <a:t>* 1852  </a:t>
            </a:r>
            <a:r>
              <a:rPr lang="de-DE" dirty="0"/>
              <a:t>† </a:t>
            </a:r>
            <a:r>
              <a:rPr lang="de-DE" noProof="0" dirty="0"/>
              <a:t>1914</a:t>
            </a:r>
          </a:p>
          <a:p>
            <a:endParaRPr lang="de-DE" noProof="0" dirty="0"/>
          </a:p>
          <a:p>
            <a:r>
              <a:rPr lang="de-DE" noProof="0" dirty="0"/>
              <a:t>Englischer Physiker</a:t>
            </a:r>
          </a:p>
          <a:p>
            <a:endParaRPr lang="de-DE" noProof="0" dirty="0"/>
          </a:p>
          <a:p>
            <a:r>
              <a:rPr lang="de-DE" noProof="0" dirty="0"/>
              <a:t>Arbeitete unter</a:t>
            </a:r>
            <a:br>
              <a:rPr lang="de-DE" noProof="0" dirty="0"/>
            </a:br>
            <a:r>
              <a:rPr lang="de-DE" noProof="0" dirty="0"/>
              <a:t>James Clerk Maxwell</a:t>
            </a:r>
          </a:p>
          <a:p>
            <a:r>
              <a:rPr lang="de-DE" noProof="0" dirty="0"/>
              <a:t>Arbeiten in verschiedenen</a:t>
            </a:r>
            <a:br>
              <a:rPr lang="de-DE" noProof="0" dirty="0"/>
            </a:br>
            <a:r>
              <a:rPr lang="de-DE" noProof="0" dirty="0"/>
              <a:t>Fachgebieten</a:t>
            </a:r>
          </a:p>
          <a:p>
            <a:r>
              <a:rPr lang="de-DE" noProof="0" dirty="0"/>
              <a:t>Professor in Birmingham</a:t>
            </a:r>
          </a:p>
        </p:txBody>
      </p:sp>
    </p:spTree>
    <p:extLst>
      <p:ext uri="{BB962C8B-B14F-4D97-AF65-F5344CB8AC3E}">
        <p14:creationId xmlns:p14="http://schemas.microsoft.com/office/powerpoint/2010/main" val="595576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D64A3-DF9A-C62E-824D-77E725A02827}"/>
              </a:ext>
            </a:extLst>
          </p:cNvPr>
          <p:cNvSpPr>
            <a:spLocks noGrp="1"/>
          </p:cNvSpPr>
          <p:nvPr>
            <p:ph type="ctrTitle"/>
          </p:nvPr>
        </p:nvSpPr>
        <p:spPr>
          <a:xfrm>
            <a:off x="4155707" y="148970"/>
            <a:ext cx="3797709" cy="676940"/>
          </a:xfrm>
        </p:spPr>
        <p:txBody>
          <a:bodyPr anchor="t"/>
          <a:lstStyle/>
          <a:p>
            <a:pPr algn="ctr"/>
            <a:r>
              <a:rPr lang="en-US" dirty="0" err="1"/>
              <a:t>Willkommen</a:t>
            </a:r>
            <a:r>
              <a:rPr lang="en-US" dirty="0"/>
              <a:t> </a:t>
            </a:r>
            <a:r>
              <a:rPr lang="en-US" dirty="0" err="1"/>
              <a:t>zur</a:t>
            </a:r>
            <a:r>
              <a:rPr lang="en-US" dirty="0"/>
              <a:t> </a:t>
            </a:r>
            <a:endParaRPr lang="de-CH" dirty="0"/>
          </a:p>
        </p:txBody>
      </p:sp>
      <p:sp>
        <p:nvSpPr>
          <p:cNvPr id="7" name="Rectangle 6">
            <a:extLst>
              <a:ext uri="{FF2B5EF4-FFF2-40B4-BE49-F238E27FC236}">
                <a16:creationId xmlns:a16="http://schemas.microsoft.com/office/drawing/2014/main" id="{2F06FFDB-047F-9FDF-4C0F-3167232BCE72}"/>
              </a:ext>
            </a:extLst>
          </p:cNvPr>
          <p:cNvSpPr/>
          <p:nvPr/>
        </p:nvSpPr>
        <p:spPr>
          <a:xfrm>
            <a:off x="10537723" y="0"/>
            <a:ext cx="1654277" cy="11223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8" name="Picture 7" descr="A silhouette of a person and person&#10;&#10;AI-generated content may be incorrect.">
            <a:extLst>
              <a:ext uri="{FF2B5EF4-FFF2-40B4-BE49-F238E27FC236}">
                <a16:creationId xmlns:a16="http://schemas.microsoft.com/office/drawing/2014/main" id="{C80CB2CD-2E23-624A-7E37-F55CEED27152}"/>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63381" y="207037"/>
            <a:ext cx="1001480" cy="864000"/>
          </a:xfrm>
          <a:prstGeom prst="rect">
            <a:avLst/>
          </a:prstGeom>
        </p:spPr>
      </p:pic>
      <p:sp>
        <p:nvSpPr>
          <p:cNvPr id="9" name="TextBox 8">
            <a:extLst>
              <a:ext uri="{FF2B5EF4-FFF2-40B4-BE49-F238E27FC236}">
                <a16:creationId xmlns:a16="http://schemas.microsoft.com/office/drawing/2014/main" id="{17FC2A30-EDBF-0E8A-416F-3AAEF3ADC013}"/>
              </a:ext>
            </a:extLst>
          </p:cNvPr>
          <p:cNvSpPr txBox="1"/>
          <p:nvPr/>
        </p:nvSpPr>
        <p:spPr>
          <a:xfrm>
            <a:off x="9987643" y="1054077"/>
            <a:ext cx="1880643" cy="830997"/>
          </a:xfrm>
          <a:prstGeom prst="rect">
            <a:avLst/>
          </a:prstGeom>
          <a:noFill/>
        </p:spPr>
        <p:txBody>
          <a:bodyPr wrap="none" rtlCol="0">
            <a:spAutoFit/>
          </a:bodyPr>
          <a:lstStyle/>
          <a:p>
            <a:r>
              <a:rPr lang="en-US" sz="2400" dirty="0" err="1">
                <a:latin typeface="Arial" panose="020B0604020202020204" pitchFamily="34" charset="0"/>
                <a:cs typeface="Arial" panose="020B0604020202020204" pitchFamily="34" charset="0"/>
              </a:rPr>
              <a:t>KoMi</a:t>
            </a:r>
            <a:r>
              <a:rPr lang="en-US" sz="2400" dirty="0">
                <a:latin typeface="Arial" panose="020B0604020202020204" pitchFamily="34" charset="0"/>
                <a:cs typeface="Arial" panose="020B0604020202020204" pitchFamily="34" charset="0"/>
              </a:rPr>
              <a:t>-Soirée</a:t>
            </a:r>
          </a:p>
          <a:p>
            <a:pPr algn="ctr"/>
            <a:r>
              <a:rPr lang="en-US" sz="2400" dirty="0">
                <a:latin typeface="Arial" panose="020B0604020202020204" pitchFamily="34" charset="0"/>
                <a:cs typeface="Arial" panose="020B0604020202020204" pitchFamily="34" charset="0"/>
              </a:rPr>
              <a:t>04-2026</a:t>
            </a:r>
          </a:p>
        </p:txBody>
      </p:sp>
      <p:pic>
        <p:nvPicPr>
          <p:cNvPr id="5" name="Picture 4">
            <a:extLst>
              <a:ext uri="{FF2B5EF4-FFF2-40B4-BE49-F238E27FC236}">
                <a16:creationId xmlns:a16="http://schemas.microsoft.com/office/drawing/2014/main" id="{BB1413BF-ACAB-434C-236F-C8B75D9621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882" y="0"/>
            <a:ext cx="8505788" cy="6858000"/>
          </a:xfrm>
          <a:prstGeom prst="rect">
            <a:avLst/>
          </a:prstGeom>
        </p:spPr>
      </p:pic>
    </p:spTree>
    <p:extLst>
      <p:ext uri="{BB962C8B-B14F-4D97-AF65-F5344CB8AC3E}">
        <p14:creationId xmlns:p14="http://schemas.microsoft.com/office/powerpoint/2010/main" val="1580542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dirty="0"/>
              <a:t>Der </a:t>
            </a:r>
            <a:r>
              <a:rPr lang="de-DE" noProof="0" dirty="0" err="1"/>
              <a:t>Poynting</a:t>
            </a:r>
            <a:r>
              <a:rPr lang="de-DE" noProof="0" dirty="0"/>
              <a:t> Vektor</a:t>
            </a:r>
          </a:p>
        </p:txBody>
      </p:sp>
      <mc:AlternateContent xmlns:mc="http://schemas.openxmlformats.org/markup-compatibility/2006" xmlns:a14="http://schemas.microsoft.com/office/drawing/2010/main">
        <mc:Choice Requires="a14">
          <p:sp>
            <p:nvSpPr>
              <p:cNvPr id="6" name="Rectangle 5"/>
              <p:cNvSpPr/>
              <p:nvPr/>
            </p:nvSpPr>
            <p:spPr>
              <a:xfrm>
                <a:off x="4560058" y="1459438"/>
                <a:ext cx="3084114" cy="9254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de-DE" sz="4800" i="1" smtClean="0">
                              <a:latin typeface="Cambria Math" panose="02040503050406030204" pitchFamily="18" charset="0"/>
                            </a:rPr>
                          </m:ctrlPr>
                        </m:accPr>
                        <m:e>
                          <m:r>
                            <a:rPr lang="de-DE" sz="4800" i="1">
                              <a:latin typeface="Cambria Math" panose="02040503050406030204" pitchFamily="18" charset="0"/>
                            </a:rPr>
                            <m:t>𝑆</m:t>
                          </m:r>
                        </m:e>
                      </m:acc>
                      <m:r>
                        <a:rPr lang="de-DE" sz="4800">
                          <a:latin typeface="Cambria Math" panose="02040503050406030204" pitchFamily="18" charset="0"/>
                        </a:rPr>
                        <m:t>=</m:t>
                      </m:r>
                      <m:acc>
                        <m:accPr>
                          <m:chr m:val="⃗"/>
                          <m:ctrlPr>
                            <a:rPr lang="de-DE" sz="4800" i="1">
                              <a:latin typeface="Cambria Math" panose="02040503050406030204" pitchFamily="18" charset="0"/>
                            </a:rPr>
                          </m:ctrlPr>
                        </m:accPr>
                        <m:e>
                          <m:r>
                            <a:rPr lang="de-DE" sz="4800" i="1">
                              <a:latin typeface="Cambria Math" panose="02040503050406030204" pitchFamily="18" charset="0"/>
                            </a:rPr>
                            <m:t>𝐸</m:t>
                          </m:r>
                        </m:e>
                      </m:acc>
                      <m:r>
                        <a:rPr lang="de-DE" sz="4800">
                          <a:latin typeface="Cambria Math" panose="02040503050406030204" pitchFamily="18" charset="0"/>
                        </a:rPr>
                        <m:t>×</m:t>
                      </m:r>
                      <m:acc>
                        <m:accPr>
                          <m:chr m:val="⃗"/>
                          <m:ctrlPr>
                            <a:rPr lang="de-DE" sz="4800" i="1">
                              <a:latin typeface="Cambria Math" panose="02040503050406030204" pitchFamily="18" charset="0"/>
                            </a:rPr>
                          </m:ctrlPr>
                        </m:accPr>
                        <m:e>
                          <m:r>
                            <a:rPr lang="de-DE" sz="4800" i="1">
                              <a:latin typeface="Cambria Math" panose="02040503050406030204" pitchFamily="18" charset="0"/>
                            </a:rPr>
                            <m:t>𝐻</m:t>
                          </m:r>
                        </m:e>
                      </m:acc>
                    </m:oMath>
                  </m:oMathPara>
                </a14:m>
                <a:endParaRPr lang="de-DE" dirty="0"/>
              </a:p>
            </p:txBody>
          </p:sp>
        </mc:Choice>
        <mc:Fallback xmlns="">
          <p:sp>
            <p:nvSpPr>
              <p:cNvPr id="6" name="Rectangle 5"/>
              <p:cNvSpPr>
                <a:spLocks noRot="1" noChangeAspect="1" noMove="1" noResize="1" noEditPoints="1" noAdjustHandles="1" noChangeArrowheads="1" noChangeShapeType="1" noTextEdit="1"/>
              </p:cNvSpPr>
              <p:nvPr/>
            </p:nvSpPr>
            <p:spPr>
              <a:xfrm>
                <a:off x="4560058" y="1459438"/>
                <a:ext cx="3084114" cy="92544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968304" y="2744924"/>
                <a:ext cx="2299604" cy="12407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de-DE" sz="4000" i="1" smtClean="0">
                              <a:latin typeface="Cambria Math" panose="02040503050406030204" pitchFamily="18" charset="0"/>
                            </a:rPr>
                          </m:ctrlPr>
                        </m:dPr>
                        <m:e>
                          <m:r>
                            <a:rPr lang="de-DE" sz="4000" i="1">
                              <a:latin typeface="Cambria Math" panose="02040503050406030204" pitchFamily="18" charset="0"/>
                            </a:rPr>
                            <m:t>𝑆</m:t>
                          </m:r>
                        </m:e>
                      </m:d>
                      <m:r>
                        <a:rPr lang="de-DE" sz="4000">
                          <a:latin typeface="Cambria Math" panose="02040503050406030204" pitchFamily="18" charset="0"/>
                        </a:rPr>
                        <m:t>=</m:t>
                      </m:r>
                      <m:f>
                        <m:fPr>
                          <m:ctrlPr>
                            <a:rPr lang="de-DE" sz="4000" i="1">
                              <a:latin typeface="Cambria Math" panose="02040503050406030204" pitchFamily="18" charset="0"/>
                            </a:rPr>
                          </m:ctrlPr>
                        </m:fPr>
                        <m:num>
                          <m:r>
                            <m:rPr>
                              <m:sty m:val="p"/>
                            </m:rPr>
                            <a:rPr lang="de-DE" sz="4000">
                              <a:latin typeface="Cambria Math" panose="02040503050406030204" pitchFamily="18" charset="0"/>
                            </a:rPr>
                            <m:t>W</m:t>
                          </m:r>
                        </m:num>
                        <m:den>
                          <m:sSup>
                            <m:sSupPr>
                              <m:ctrlPr>
                                <a:rPr lang="de-DE" sz="4000" i="1">
                                  <a:latin typeface="Cambria Math" panose="02040503050406030204" pitchFamily="18" charset="0"/>
                                </a:rPr>
                              </m:ctrlPr>
                            </m:sSupPr>
                            <m:e>
                              <m:r>
                                <m:rPr>
                                  <m:sty m:val="p"/>
                                </m:rPr>
                                <a:rPr lang="de-DE" sz="4000">
                                  <a:latin typeface="Cambria Math" panose="02040503050406030204" pitchFamily="18" charset="0"/>
                                </a:rPr>
                                <m:t>m</m:t>
                              </m:r>
                            </m:e>
                            <m:sup>
                              <m:r>
                                <a:rPr lang="de-DE" sz="4000">
                                  <a:latin typeface="Cambria Math" panose="02040503050406030204" pitchFamily="18" charset="0"/>
                                </a:rPr>
                                <m:t>2</m:t>
                              </m:r>
                            </m:sup>
                          </m:sSup>
                        </m:den>
                      </m:f>
                    </m:oMath>
                  </m:oMathPara>
                </a14:m>
                <a:endParaRPr lang="de-DE" sz="4800" dirty="0"/>
              </a:p>
            </p:txBody>
          </p:sp>
        </mc:Choice>
        <mc:Fallback xmlns="">
          <p:sp>
            <p:nvSpPr>
              <p:cNvPr id="8" name="Rectangle 7"/>
              <p:cNvSpPr>
                <a:spLocks noRot="1" noChangeAspect="1" noMove="1" noResize="1" noEditPoints="1" noAdjustHandles="1" noChangeArrowheads="1" noChangeShapeType="1" noTextEdit="1"/>
              </p:cNvSpPr>
              <p:nvPr/>
            </p:nvSpPr>
            <p:spPr>
              <a:xfrm>
                <a:off x="2968304" y="2744924"/>
                <a:ext cx="2299604" cy="1240789"/>
              </a:xfrm>
              <a:prstGeom prst="rect">
                <a:avLst/>
              </a:prstGeom>
              <a:blipFill>
                <a:blip r:embed="rId4"/>
                <a:stretch>
                  <a:fillRect/>
                </a:stretch>
              </a:blipFill>
            </p:spPr>
            <p:txBody>
              <a:bodyPr/>
              <a:lstStyle/>
              <a:p>
                <a:r>
                  <a:rPr lang="en-US">
                    <a:noFill/>
                  </a:rPr>
                  <a:t> </a:t>
                </a:r>
              </a:p>
            </p:txBody>
          </p:sp>
        </mc:Fallback>
      </mc:AlternateContent>
      <p:sp>
        <p:nvSpPr>
          <p:cNvPr id="9" name="TextBox 8"/>
          <p:cNvSpPr txBox="1"/>
          <p:nvPr/>
        </p:nvSpPr>
        <p:spPr>
          <a:xfrm>
            <a:off x="1366130" y="3136612"/>
            <a:ext cx="1489510" cy="584775"/>
          </a:xfrm>
          <a:prstGeom prst="rect">
            <a:avLst/>
          </a:prstGeom>
          <a:noFill/>
        </p:spPr>
        <p:txBody>
          <a:bodyPr wrap="none" rtlCol="0">
            <a:spAutoFit/>
          </a:bodyPr>
          <a:lstStyle/>
          <a:p>
            <a:r>
              <a:rPr lang="de-DE" sz="3200" b="1" dirty="0">
                <a:latin typeface="Calibri" panose="020F0502020204030204" pitchFamily="34" charset="0"/>
              </a:rPr>
              <a:t>Einheit:</a:t>
            </a:r>
          </a:p>
        </p:txBody>
      </p:sp>
      <p:sp>
        <p:nvSpPr>
          <p:cNvPr id="10" name="TextBox 9"/>
          <p:cNvSpPr txBox="1"/>
          <p:nvPr/>
        </p:nvSpPr>
        <p:spPr>
          <a:xfrm>
            <a:off x="6729117" y="3136133"/>
            <a:ext cx="3183307" cy="584775"/>
          </a:xfrm>
          <a:prstGeom prst="rect">
            <a:avLst/>
          </a:prstGeom>
          <a:noFill/>
        </p:spPr>
        <p:txBody>
          <a:bodyPr wrap="none" rtlCol="0">
            <a:spAutoFit/>
          </a:bodyPr>
          <a:lstStyle/>
          <a:p>
            <a:r>
              <a:rPr lang="de-DE" sz="2000" b="1" dirty="0">
                <a:latin typeface="Calibri" panose="020F0502020204030204" pitchFamily="34" charset="0"/>
                <a:sym typeface="Wingdings" panose="05000000000000000000" pitchFamily="2" charset="2"/>
              </a:rPr>
              <a:t></a:t>
            </a:r>
            <a:r>
              <a:rPr lang="de-DE" sz="3200" b="1" dirty="0">
                <a:latin typeface="Calibri" panose="020F0502020204030204" pitchFamily="34" charset="0"/>
                <a:sym typeface="Wingdings" panose="05000000000000000000" pitchFamily="2" charset="2"/>
              </a:rPr>
              <a:t> </a:t>
            </a:r>
            <a:r>
              <a:rPr lang="de-DE" sz="3200" b="1" dirty="0">
                <a:latin typeface="Calibri" panose="020F0502020204030204" pitchFamily="34" charset="0"/>
              </a:rPr>
              <a:t>Leistungsdichte</a:t>
            </a:r>
          </a:p>
        </p:txBody>
      </p:sp>
      <p:sp>
        <p:nvSpPr>
          <p:cNvPr id="3" name="TextBox 2">
            <a:extLst>
              <a:ext uri="{FF2B5EF4-FFF2-40B4-BE49-F238E27FC236}">
                <a16:creationId xmlns:a16="http://schemas.microsoft.com/office/drawing/2014/main" id="{31D24155-06FE-64A2-F50D-4666531C80DA}"/>
              </a:ext>
            </a:extLst>
          </p:cNvPr>
          <p:cNvSpPr txBox="1"/>
          <p:nvPr/>
        </p:nvSpPr>
        <p:spPr>
          <a:xfrm>
            <a:off x="3165550" y="4248381"/>
            <a:ext cx="5860900" cy="584775"/>
          </a:xfrm>
          <a:prstGeom prst="rect">
            <a:avLst/>
          </a:prstGeom>
          <a:noFill/>
        </p:spPr>
        <p:txBody>
          <a:bodyPr wrap="none" rtlCol="0">
            <a:spAutoFit/>
          </a:bodyPr>
          <a:lstStyle/>
          <a:p>
            <a:r>
              <a:rPr lang="de-DE" sz="3200" b="1" dirty="0">
                <a:latin typeface="Calibri" panose="020F0502020204030204" pitchFamily="34" charset="0"/>
              </a:rPr>
              <a:t>Leistung = Energie pro Zeiteinheit</a:t>
            </a:r>
          </a:p>
        </p:txBody>
      </p:sp>
      <p:sp>
        <p:nvSpPr>
          <p:cNvPr id="4" name="TextBox 3">
            <a:extLst>
              <a:ext uri="{FF2B5EF4-FFF2-40B4-BE49-F238E27FC236}">
                <a16:creationId xmlns:a16="http://schemas.microsoft.com/office/drawing/2014/main" id="{C3EE06AF-8918-47A3-D884-382C3D07431A}"/>
              </a:ext>
            </a:extLst>
          </p:cNvPr>
          <p:cNvSpPr txBox="1"/>
          <p:nvPr/>
        </p:nvSpPr>
        <p:spPr>
          <a:xfrm>
            <a:off x="3565827" y="4911085"/>
            <a:ext cx="5086457" cy="584775"/>
          </a:xfrm>
          <a:prstGeom prst="rect">
            <a:avLst/>
          </a:prstGeom>
          <a:noFill/>
        </p:spPr>
        <p:txBody>
          <a:bodyPr wrap="none" rtlCol="0">
            <a:spAutoFit/>
          </a:bodyPr>
          <a:lstStyle/>
          <a:p>
            <a:r>
              <a:rPr lang="de-DE" sz="2000" b="1" dirty="0">
                <a:latin typeface="Calibri" panose="020F0502020204030204" pitchFamily="34" charset="0"/>
                <a:sym typeface="Wingdings" panose="05000000000000000000" pitchFamily="2" charset="2"/>
              </a:rPr>
              <a:t></a:t>
            </a:r>
            <a:r>
              <a:rPr lang="de-DE" sz="3200" b="1" dirty="0">
                <a:latin typeface="Calibri" panose="020F0502020204030204" pitchFamily="34" charset="0"/>
                <a:sym typeface="Wingdings" panose="05000000000000000000" pitchFamily="2" charset="2"/>
              </a:rPr>
              <a:t> Energie pro Zeit pro Fläche</a:t>
            </a:r>
            <a:endParaRPr lang="de-DE" sz="3200" b="1" dirty="0">
              <a:latin typeface="Calibri" panose="020F0502020204030204" pitchFamily="34" charset="0"/>
            </a:endParaRPr>
          </a:p>
        </p:txBody>
      </p:sp>
      <p:sp>
        <p:nvSpPr>
          <p:cNvPr id="5" name="TextBox 4">
            <a:extLst>
              <a:ext uri="{FF2B5EF4-FFF2-40B4-BE49-F238E27FC236}">
                <a16:creationId xmlns:a16="http://schemas.microsoft.com/office/drawing/2014/main" id="{11E5ACEB-24B8-3BD7-E2E7-DAA6C8361EBA}"/>
              </a:ext>
            </a:extLst>
          </p:cNvPr>
          <p:cNvSpPr txBox="1"/>
          <p:nvPr/>
        </p:nvSpPr>
        <p:spPr>
          <a:xfrm>
            <a:off x="3703555" y="5616533"/>
            <a:ext cx="4804713" cy="584775"/>
          </a:xfrm>
          <a:prstGeom prst="rect">
            <a:avLst/>
          </a:prstGeom>
          <a:noFill/>
        </p:spPr>
        <p:txBody>
          <a:bodyPr wrap="none" rtlCol="0">
            <a:spAutoFit/>
          </a:bodyPr>
          <a:lstStyle/>
          <a:p>
            <a:r>
              <a:rPr lang="de-DE" sz="2000" b="1" dirty="0">
                <a:latin typeface="Calibri" panose="020F0502020204030204" pitchFamily="34" charset="0"/>
                <a:sym typeface="Wingdings" panose="05000000000000000000" pitchFamily="2" charset="2"/>
              </a:rPr>
              <a:t></a:t>
            </a:r>
            <a:r>
              <a:rPr lang="de-DE" sz="3200" b="1" dirty="0">
                <a:latin typeface="Calibri" panose="020F0502020204030204" pitchFamily="34" charset="0"/>
                <a:sym typeface="Wingdings" panose="05000000000000000000" pitchFamily="2" charset="2"/>
              </a:rPr>
              <a:t> Maß für den Energiefluss</a:t>
            </a:r>
            <a:endParaRPr lang="de-DE" sz="3200" b="1" dirty="0">
              <a:latin typeface="Calibri" panose="020F0502020204030204" pitchFamily="34" charset="0"/>
            </a:endParaRPr>
          </a:p>
        </p:txBody>
      </p:sp>
    </p:spTree>
    <p:extLst>
      <p:ext uri="{BB962C8B-B14F-4D97-AF65-F5344CB8AC3E}">
        <p14:creationId xmlns:p14="http://schemas.microsoft.com/office/powerpoint/2010/main" val="3487277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55840" y="548760"/>
            <a:ext cx="2880000" cy="8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9" name="Rectangle 48"/>
          <p:cNvSpPr/>
          <p:nvPr/>
        </p:nvSpPr>
        <p:spPr>
          <a:xfrm>
            <a:off x="4655840" y="5445224"/>
            <a:ext cx="2880000" cy="8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Title 4"/>
          <p:cNvSpPr>
            <a:spLocks noGrp="1"/>
          </p:cNvSpPr>
          <p:nvPr>
            <p:ph type="title"/>
          </p:nvPr>
        </p:nvSpPr>
        <p:spPr/>
        <p:txBody>
          <a:bodyPr/>
          <a:lstStyle/>
          <a:p>
            <a:r>
              <a:rPr lang="de-DE" noProof="0" dirty="0"/>
              <a:t>Das Elektrische Feld</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2308" y="1269320"/>
            <a:ext cx="5557116" cy="5040000"/>
          </a:xfrm>
          <a:prstGeom prst="rect">
            <a:avLst/>
          </a:prstGeom>
        </p:spPr>
      </p:pic>
    </p:spTree>
    <p:extLst>
      <p:ext uri="{BB962C8B-B14F-4D97-AF65-F5344CB8AC3E}">
        <p14:creationId xmlns:p14="http://schemas.microsoft.com/office/powerpoint/2010/main" val="2273919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DE" noProof="0" dirty="0"/>
              <a:t>Das Magnetfeld – Überlagerung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0819" y="1338686"/>
            <a:ext cx="6524651" cy="5040000"/>
          </a:xfrm>
          <a:prstGeom prst="rect">
            <a:avLst/>
          </a:prstGeom>
        </p:spPr>
      </p:pic>
    </p:spTree>
    <p:extLst>
      <p:ext uri="{BB962C8B-B14F-4D97-AF65-F5344CB8AC3E}">
        <p14:creationId xmlns:p14="http://schemas.microsoft.com/office/powerpoint/2010/main" val="1415419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DE" noProof="0" dirty="0"/>
              <a:t>Das Magnetfeld – Feldlinien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1906" y="1326074"/>
            <a:ext cx="7291200" cy="5040000"/>
          </a:xfrm>
          <a:prstGeom prst="rect">
            <a:avLst/>
          </a:prstGeom>
        </p:spPr>
      </p:pic>
    </p:spTree>
    <p:extLst>
      <p:ext uri="{BB962C8B-B14F-4D97-AF65-F5344CB8AC3E}">
        <p14:creationId xmlns:p14="http://schemas.microsoft.com/office/powerpoint/2010/main" val="2290263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dirty="0"/>
              <a:t>Resultierender </a:t>
            </a:r>
            <a:r>
              <a:rPr lang="de-DE" noProof="0" dirty="0" err="1"/>
              <a:t>Poynting</a:t>
            </a:r>
            <a:r>
              <a:rPr lang="de-DE" noProof="0" dirty="0"/>
              <a:t> Vektor</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1"/>
              </p:nvPr>
            </p:nvSpPr>
            <p:spPr/>
            <p:txBody>
              <a:bodyPr/>
              <a:lstStyle/>
              <a:p>
                <a:pPr algn="ctr"/>
                <a:endParaRPr lang="de-DE" i="1" noProof="0" dirty="0">
                  <a:latin typeface="Cambria Math" panose="02040503050406030204" pitchFamily="18" charset="0"/>
                </a:endParaRPr>
              </a:p>
              <a:p>
                <a:pPr algn="ctr"/>
                <a:endParaRPr lang="de-DE" i="1" noProof="0" dirty="0">
                  <a:latin typeface="Cambria Math" panose="02040503050406030204" pitchFamily="18" charset="0"/>
                </a:endParaRPr>
              </a:p>
              <a:p>
                <a:pPr algn="ctr"/>
                <a14:m>
                  <m:oMath xmlns:m="http://schemas.openxmlformats.org/officeDocument/2006/math">
                    <m:acc>
                      <m:accPr>
                        <m:chr m:val="⃗"/>
                        <m:ctrlPr>
                          <a:rPr lang="de-DE" i="1" noProof="0" smtClean="0">
                            <a:latin typeface="Cambria Math" panose="02040503050406030204" pitchFamily="18" charset="0"/>
                          </a:rPr>
                        </m:ctrlPr>
                      </m:accPr>
                      <m:e>
                        <m:r>
                          <a:rPr lang="de-DE" b="0" i="1" noProof="0" smtClean="0">
                            <a:latin typeface="Cambria Math" panose="02040503050406030204" pitchFamily="18" charset="0"/>
                          </a:rPr>
                          <m:t>𝐸</m:t>
                        </m:r>
                      </m:e>
                    </m:acc>
                  </m:oMath>
                </a14:m>
                <a:r>
                  <a:rPr lang="de-DE" noProof="0" dirty="0"/>
                  <a:t> und </a:t>
                </a:r>
                <a14:m>
                  <m:oMath xmlns:m="http://schemas.openxmlformats.org/officeDocument/2006/math">
                    <m:acc>
                      <m:accPr>
                        <m:chr m:val="⃗"/>
                        <m:ctrlPr>
                          <a:rPr lang="de-DE" i="1" noProof="0" smtClean="0">
                            <a:latin typeface="Cambria Math" panose="02040503050406030204" pitchFamily="18" charset="0"/>
                          </a:rPr>
                        </m:ctrlPr>
                      </m:accPr>
                      <m:e>
                        <m:r>
                          <a:rPr lang="de-DE" b="0" i="1" noProof="0" smtClean="0">
                            <a:latin typeface="Cambria Math" panose="02040503050406030204" pitchFamily="18" charset="0"/>
                          </a:rPr>
                          <m:t>𝐻</m:t>
                        </m:r>
                      </m:e>
                    </m:acc>
                  </m:oMath>
                </a14:m>
                <a:r>
                  <a:rPr lang="de-DE" noProof="0" dirty="0"/>
                  <a:t> stehen überall rechtwinklig aufeinander</a:t>
                </a:r>
              </a:p>
              <a:p>
                <a:pPr algn="ctr"/>
                <a14:m>
                  <m:oMathPara xmlns:m="http://schemas.openxmlformats.org/officeDocument/2006/math">
                    <m:oMathParaPr>
                      <m:jc m:val="centerGroup"/>
                    </m:oMathParaPr>
                    <m:oMath xmlns:m="http://schemas.openxmlformats.org/officeDocument/2006/math">
                      <m:r>
                        <a:rPr lang="de-DE" i="1" noProof="0">
                          <a:latin typeface="Cambria Math" panose="02040503050406030204" pitchFamily="18" charset="0"/>
                        </a:rPr>
                        <m:t>𝑆</m:t>
                      </m:r>
                      <m:r>
                        <a:rPr lang="de-DE" i="1" noProof="0">
                          <a:latin typeface="Cambria Math" panose="02040503050406030204" pitchFamily="18" charset="0"/>
                        </a:rPr>
                        <m:t>=</m:t>
                      </m:r>
                      <m:r>
                        <a:rPr lang="de-DE" i="1" noProof="0">
                          <a:latin typeface="Cambria Math" panose="02040503050406030204" pitchFamily="18" charset="0"/>
                        </a:rPr>
                        <m:t>𝐸</m:t>
                      </m:r>
                      <m:r>
                        <a:rPr lang="de-DE" i="1" noProof="0">
                          <a:latin typeface="Cambria Math" panose="02040503050406030204" pitchFamily="18" charset="0"/>
                        </a:rPr>
                        <m:t>∙</m:t>
                      </m:r>
                      <m:r>
                        <a:rPr lang="de-DE" i="1" noProof="0">
                          <a:latin typeface="Cambria Math" panose="02040503050406030204" pitchFamily="18" charset="0"/>
                        </a:rPr>
                        <m:t>𝐻</m:t>
                      </m:r>
                    </m:oMath>
                  </m:oMathPara>
                </a14:m>
                <a:endParaRPr lang="de-DE" noProof="0" dirty="0"/>
              </a:p>
              <a:p>
                <a:pPr algn="ctr"/>
                <a:endParaRPr lang="de-DE" noProof="0" dirty="0"/>
              </a:p>
              <a:p>
                <a:pPr algn="ctr"/>
                <a:r>
                  <a:rPr lang="de-DE" noProof="0" dirty="0"/>
                  <a:t>Richtung von </a:t>
                </a:r>
                <a14:m>
                  <m:oMath xmlns:m="http://schemas.openxmlformats.org/officeDocument/2006/math">
                    <m:acc>
                      <m:accPr>
                        <m:chr m:val="⃗"/>
                        <m:ctrlPr>
                          <a:rPr lang="de-DE" b="0" i="1" noProof="0" smtClean="0">
                            <a:latin typeface="Cambria Math" panose="02040503050406030204" pitchFamily="18" charset="0"/>
                          </a:rPr>
                        </m:ctrlPr>
                      </m:accPr>
                      <m:e>
                        <m:r>
                          <a:rPr lang="de-DE" b="0" i="1" noProof="0" smtClean="0">
                            <a:latin typeface="Cambria Math" panose="02040503050406030204" pitchFamily="18" charset="0"/>
                          </a:rPr>
                          <m:t>𝑆</m:t>
                        </m:r>
                      </m:e>
                    </m:acc>
                    <m:r>
                      <a:rPr lang="de-DE" i="1" noProof="0">
                        <a:latin typeface="Cambria Math" panose="02040503050406030204" pitchFamily="18" charset="0"/>
                      </a:rPr>
                      <m:t> </m:t>
                    </m:r>
                  </m:oMath>
                </a14:m>
                <a:r>
                  <a:rPr lang="de-DE" noProof="0" dirty="0"/>
                  <a:t>:</a:t>
                </a:r>
              </a:p>
              <a:p>
                <a:pPr algn="ctr"/>
                <a:r>
                  <a:rPr lang="de-DE" noProof="0" dirty="0"/>
                  <a:t>zur Glühbirne hin</a:t>
                </a:r>
              </a:p>
            </p:txBody>
          </p:sp>
        </mc:Choice>
        <mc:Fallback xmlns="">
          <p:sp>
            <p:nvSpPr>
              <p:cNvPr id="3" name="Content Placeholder 2"/>
              <p:cNvSpPr>
                <a:spLocks noGrp="1" noRot="1" noChangeAspect="1" noMove="1" noResize="1" noEditPoints="1" noAdjustHandles="1" noChangeArrowheads="1" noChangeShapeType="1" noTextEdit="1"/>
              </p:cNvSpPr>
              <p:nvPr>
                <p:ph sz="quarter" idx="11"/>
              </p:nvPr>
            </p:nvSpPr>
            <p:spPr>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457050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dirty="0"/>
              <a:t>Der gesamte Stromkreis</a:t>
            </a:r>
          </a:p>
        </p:txBody>
      </p:sp>
      <p:sp>
        <p:nvSpPr>
          <p:cNvPr id="6" name="TextBox 5"/>
          <p:cNvSpPr txBox="1"/>
          <p:nvPr/>
        </p:nvSpPr>
        <p:spPr>
          <a:xfrm>
            <a:off x="8004802" y="5409225"/>
            <a:ext cx="2627707" cy="584775"/>
          </a:xfrm>
          <a:prstGeom prst="rect">
            <a:avLst/>
          </a:prstGeom>
          <a:noFill/>
        </p:spPr>
        <p:txBody>
          <a:bodyPr wrap="none" rtlCol="0">
            <a:spAutoFit/>
          </a:bodyPr>
          <a:lstStyle/>
          <a:p>
            <a:pPr algn="r"/>
            <a:r>
              <a:rPr lang="de-DE" sz="1600" b="1" dirty="0">
                <a:latin typeface="Calibri" panose="020F0502020204030204" pitchFamily="34" charset="0"/>
              </a:rPr>
              <a:t>H. Hofmann:</a:t>
            </a:r>
            <a:br>
              <a:rPr lang="de-DE" sz="1600" b="1" dirty="0">
                <a:latin typeface="Calibri" panose="020F0502020204030204" pitchFamily="34" charset="0"/>
              </a:rPr>
            </a:br>
            <a:r>
              <a:rPr lang="de-DE" sz="1600" b="1" dirty="0">
                <a:latin typeface="Calibri" panose="020F0502020204030204" pitchFamily="34" charset="0"/>
              </a:rPr>
              <a:t>Das elektromagnetische Feld</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6520" y="1465266"/>
            <a:ext cx="8640000" cy="3943954"/>
          </a:xfrm>
          <a:prstGeom prst="rect">
            <a:avLst/>
          </a:prstGeom>
        </p:spPr>
      </p:pic>
      <p:cxnSp>
        <p:nvCxnSpPr>
          <p:cNvPr id="8" name="Straight Connector 7"/>
          <p:cNvCxnSpPr/>
          <p:nvPr/>
        </p:nvCxnSpPr>
        <p:spPr>
          <a:xfrm flipH="1" flipV="1">
            <a:off x="2484967" y="2837839"/>
            <a:ext cx="396000" cy="144016"/>
          </a:xfrm>
          <a:prstGeom prst="line">
            <a:avLst/>
          </a:prstGeom>
          <a:ln w="50800" cap="rnd">
            <a:solidFill>
              <a:schemeClr val="accent5">
                <a:lumMod val="60000"/>
                <a:lumOff val="40000"/>
              </a:schemeClr>
            </a:solidFill>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547060" y="4015338"/>
            <a:ext cx="360040" cy="180020"/>
          </a:xfrm>
          <a:prstGeom prst="line">
            <a:avLst/>
          </a:prstGeom>
          <a:ln w="50800" cap="rnd">
            <a:solidFill>
              <a:schemeClr val="accent5">
                <a:lumMod val="60000"/>
                <a:lumOff val="40000"/>
              </a:schemeClr>
            </a:solidFill>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767811" y="2806811"/>
            <a:ext cx="360125" cy="144000"/>
          </a:xfrm>
          <a:prstGeom prst="line">
            <a:avLst/>
          </a:prstGeom>
          <a:ln w="50800" cap="rnd">
            <a:solidFill>
              <a:schemeClr val="accent5">
                <a:lumMod val="60000"/>
                <a:lumOff val="40000"/>
              </a:schemeClr>
            </a:solidFill>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27687" y="3948958"/>
            <a:ext cx="396000" cy="128066"/>
          </a:xfrm>
          <a:prstGeom prst="line">
            <a:avLst/>
          </a:prstGeom>
          <a:ln w="50800" cap="rnd">
            <a:solidFill>
              <a:schemeClr val="accent5">
                <a:lumMod val="60000"/>
                <a:lumOff val="40000"/>
              </a:schemeClr>
            </a:solidFill>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779308" y="1978566"/>
            <a:ext cx="432000" cy="0"/>
          </a:xfrm>
          <a:prstGeom prst="line">
            <a:avLst/>
          </a:prstGeom>
          <a:ln w="50800" cap="rnd">
            <a:solidFill>
              <a:schemeClr val="accent5">
                <a:lumMod val="60000"/>
                <a:lumOff val="40000"/>
              </a:schemeClr>
            </a:solidFill>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779356" y="2971222"/>
            <a:ext cx="432000" cy="0"/>
          </a:xfrm>
          <a:prstGeom prst="line">
            <a:avLst/>
          </a:prstGeom>
          <a:ln w="50800" cap="rnd">
            <a:solidFill>
              <a:schemeClr val="accent5">
                <a:lumMod val="60000"/>
                <a:lumOff val="40000"/>
              </a:schemeClr>
            </a:solidFill>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784400" y="3933056"/>
            <a:ext cx="432000" cy="0"/>
          </a:xfrm>
          <a:prstGeom prst="line">
            <a:avLst/>
          </a:prstGeom>
          <a:ln w="50800" cap="rnd">
            <a:solidFill>
              <a:schemeClr val="accent5">
                <a:lumMod val="60000"/>
                <a:lumOff val="40000"/>
              </a:schemeClr>
            </a:solidFill>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4753626" y="4987446"/>
            <a:ext cx="432000" cy="0"/>
          </a:xfrm>
          <a:prstGeom prst="line">
            <a:avLst/>
          </a:prstGeom>
          <a:ln w="50800" cap="rnd">
            <a:solidFill>
              <a:schemeClr val="accent5">
                <a:lumMod val="60000"/>
                <a:lumOff val="40000"/>
              </a:schemeClr>
            </a:solidFill>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294454" y="1999114"/>
            <a:ext cx="432000" cy="0"/>
          </a:xfrm>
          <a:prstGeom prst="line">
            <a:avLst/>
          </a:prstGeom>
          <a:ln w="50800" cap="rnd">
            <a:solidFill>
              <a:schemeClr val="accent5">
                <a:lumMod val="60000"/>
                <a:lumOff val="40000"/>
              </a:schemeClr>
            </a:solidFill>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7263584" y="2981496"/>
            <a:ext cx="432000" cy="0"/>
          </a:xfrm>
          <a:prstGeom prst="line">
            <a:avLst/>
          </a:prstGeom>
          <a:ln w="50800" cap="rnd">
            <a:solidFill>
              <a:schemeClr val="accent5">
                <a:lumMod val="60000"/>
                <a:lumOff val="40000"/>
              </a:schemeClr>
            </a:solidFill>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212124" y="3969060"/>
            <a:ext cx="432000" cy="0"/>
          </a:xfrm>
          <a:prstGeom prst="line">
            <a:avLst/>
          </a:prstGeom>
          <a:ln w="50800" cap="rnd">
            <a:solidFill>
              <a:schemeClr val="accent5">
                <a:lumMod val="60000"/>
                <a:lumOff val="40000"/>
              </a:schemeClr>
            </a:solidFill>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7241236" y="4961716"/>
            <a:ext cx="432000" cy="0"/>
          </a:xfrm>
          <a:prstGeom prst="line">
            <a:avLst/>
          </a:prstGeom>
          <a:ln w="50800" cap="rnd">
            <a:solidFill>
              <a:schemeClr val="accent5">
                <a:lumMod val="60000"/>
                <a:lumOff val="40000"/>
              </a:schemeClr>
            </a:solidFill>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189414" y="2966130"/>
            <a:ext cx="252028" cy="144016"/>
          </a:xfrm>
          <a:prstGeom prst="line">
            <a:avLst/>
          </a:prstGeom>
          <a:ln w="50800" cap="rnd">
            <a:solidFill>
              <a:schemeClr val="accent5">
                <a:lumMod val="60000"/>
                <a:lumOff val="40000"/>
              </a:schemeClr>
            </a:solidFill>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8225418" y="3758128"/>
            <a:ext cx="252028" cy="144016"/>
          </a:xfrm>
          <a:prstGeom prst="line">
            <a:avLst/>
          </a:prstGeom>
          <a:ln w="50800" cap="rnd">
            <a:solidFill>
              <a:schemeClr val="accent5">
                <a:lumMod val="60000"/>
                <a:lumOff val="40000"/>
              </a:schemeClr>
            </a:solidFill>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8508268" y="2976404"/>
            <a:ext cx="288000" cy="108000"/>
          </a:xfrm>
          <a:prstGeom prst="line">
            <a:avLst/>
          </a:prstGeom>
          <a:ln w="50800" cap="rnd">
            <a:solidFill>
              <a:schemeClr val="accent5">
                <a:lumMod val="60000"/>
                <a:lumOff val="40000"/>
              </a:schemeClr>
            </a:solidFill>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8487720" y="3778766"/>
            <a:ext cx="252000" cy="144000"/>
          </a:xfrm>
          <a:prstGeom prst="line">
            <a:avLst/>
          </a:prstGeom>
          <a:ln w="50800" cap="rnd">
            <a:solidFill>
              <a:schemeClr val="accent5">
                <a:lumMod val="60000"/>
                <a:lumOff val="40000"/>
              </a:schemeClr>
            </a:solidFill>
            <a:headEnd type="none"/>
            <a:tailEnd type="arrow" w="sm"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877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2000"/>
                                        <p:tgtEl>
                                          <p:spTgt spid="23"/>
                                        </p:tgtEl>
                                      </p:cBhvr>
                                    </p:animEffect>
                                  </p:childTnLst>
                                </p:cTn>
                              </p:par>
                              <p:par>
                                <p:cTn id="49" presetID="10"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2000"/>
                                        <p:tgtEl>
                                          <p:spTgt spid="25"/>
                                        </p:tgtEl>
                                      </p:cBhvr>
                                    </p:animEffect>
                                  </p:childTnLst>
                                </p:cTn>
                              </p:par>
                              <p:par>
                                <p:cTn id="52" presetID="10" presetClass="entr" presetSubtype="0"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2000"/>
                                        <p:tgtEl>
                                          <p:spTgt spid="27"/>
                                        </p:tgtEl>
                                      </p:cBhvr>
                                    </p:animEffect>
                                  </p:childTnLst>
                                </p:cTn>
                              </p:par>
                              <p:par>
                                <p:cTn id="55" presetID="10" presetClass="entr" presetSubtype="0"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dirty="0"/>
              <a:t>Schätzung der Ausdehnung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3874" y="2205160"/>
            <a:ext cx="4036367" cy="2664000"/>
          </a:xfrm>
          <a:prstGeom prst="rect">
            <a:avLst/>
          </a:prstGeom>
        </p:spPr>
      </p:pic>
      <mc:AlternateContent xmlns:mc="http://schemas.openxmlformats.org/markup-compatibility/2006" xmlns:a14="http://schemas.microsoft.com/office/drawing/2010/main">
        <mc:Choice Requires="a14">
          <p:sp>
            <p:nvSpPr>
              <p:cNvPr id="9" name="TextBox 8"/>
              <p:cNvSpPr txBox="1"/>
              <p:nvPr/>
            </p:nvSpPr>
            <p:spPr>
              <a:xfrm>
                <a:off x="9156340" y="5010271"/>
                <a:ext cx="126771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2400" i="1" noProof="0" smtClean="0">
                          <a:latin typeface="Cambria Math" panose="02040503050406030204" pitchFamily="18" charset="0"/>
                        </a:rPr>
                        <m:t>𝑟</m:t>
                      </m:r>
                      <m:r>
                        <a:rPr lang="de-DE" sz="2400" i="1" noProof="0" smtClean="0">
                          <a:latin typeface="Cambria Math" panose="02040503050406030204" pitchFamily="18" charset="0"/>
                        </a:rPr>
                        <m:t>=4 </m:t>
                      </m:r>
                      <m:r>
                        <m:rPr>
                          <m:nor/>
                        </m:rPr>
                        <a:rPr lang="de-DE" sz="2400" b="0" i="0" noProof="0" smtClean="0">
                          <a:latin typeface="Cambria Math" panose="02040503050406030204" pitchFamily="18" charset="0"/>
                        </a:rPr>
                        <m:t>c</m:t>
                      </m:r>
                      <m:r>
                        <m:rPr>
                          <m:nor/>
                        </m:rPr>
                        <a:rPr lang="de-DE" sz="2400" noProof="0">
                          <a:latin typeface="Cambria Math" panose="02040503050406030204" pitchFamily="18" charset="0"/>
                        </a:rPr>
                        <m:t>m</m:t>
                      </m:r>
                    </m:oMath>
                  </m:oMathPara>
                </a14:m>
                <a:endParaRPr lang="de-DE" sz="2400" noProof="0" dirty="0"/>
              </a:p>
            </p:txBody>
          </p:sp>
        </mc:Choice>
        <mc:Fallback xmlns="">
          <p:sp>
            <p:nvSpPr>
              <p:cNvPr id="9" name="TextBox 8"/>
              <p:cNvSpPr txBox="1">
                <a:spLocks noRot="1" noChangeAspect="1" noMove="1" noResize="1" noEditPoints="1" noAdjustHandles="1" noChangeArrowheads="1" noChangeShapeType="1" noTextEdit="1"/>
              </p:cNvSpPr>
              <p:nvPr/>
            </p:nvSpPr>
            <p:spPr>
              <a:xfrm>
                <a:off x="9156340" y="5010271"/>
                <a:ext cx="1267718" cy="369332"/>
              </a:xfrm>
              <a:prstGeom prst="rect">
                <a:avLst/>
              </a:prstGeom>
              <a:blipFill>
                <a:blip r:embed="rId4"/>
                <a:stretch>
                  <a:fillRect l="-1923" r="-2885"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693161" y="5505010"/>
                <a:ext cx="231614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2400" i="1" noProof="0" smtClean="0">
                          <a:latin typeface="Cambria Math" panose="02040503050406030204" pitchFamily="18" charset="0"/>
                        </a:rPr>
                        <m:t>𝑆</m:t>
                      </m:r>
                      <m:r>
                        <a:rPr lang="de-DE" sz="2400" noProof="0">
                          <a:latin typeface="Cambria Math" panose="02040503050406030204" pitchFamily="18" charset="0"/>
                        </a:rPr>
                        <m:t>=26,5</m:t>
                      </m:r>
                      <m:f>
                        <m:fPr>
                          <m:type m:val="lin"/>
                          <m:ctrlPr>
                            <a:rPr lang="de-DE" sz="2400" i="1" noProof="0">
                              <a:latin typeface="Cambria Math" panose="02040503050406030204" pitchFamily="18" charset="0"/>
                            </a:rPr>
                          </m:ctrlPr>
                        </m:fPr>
                        <m:num>
                          <m:r>
                            <m:rPr>
                              <m:sty m:val="p"/>
                            </m:rPr>
                            <a:rPr lang="de-DE" sz="2400" noProof="0">
                              <a:latin typeface="Cambria Math" panose="02040503050406030204" pitchFamily="18" charset="0"/>
                            </a:rPr>
                            <m:t>W</m:t>
                          </m:r>
                        </m:num>
                        <m:den>
                          <m:sSup>
                            <m:sSupPr>
                              <m:ctrlPr>
                                <a:rPr lang="de-DE" sz="2400" i="1" noProof="0">
                                  <a:latin typeface="Cambria Math" panose="02040503050406030204" pitchFamily="18" charset="0"/>
                                </a:rPr>
                              </m:ctrlPr>
                            </m:sSupPr>
                            <m:e>
                              <m:r>
                                <m:rPr>
                                  <m:sty m:val="p"/>
                                </m:rPr>
                                <a:rPr lang="de-DE" sz="2400" noProof="0">
                                  <a:latin typeface="Cambria Math" panose="02040503050406030204" pitchFamily="18" charset="0"/>
                                </a:rPr>
                                <m:t>m</m:t>
                              </m:r>
                            </m:e>
                            <m:sup>
                              <m:r>
                                <a:rPr lang="de-DE" sz="2400" noProof="0">
                                  <a:latin typeface="Cambria Math" panose="02040503050406030204" pitchFamily="18" charset="0"/>
                                </a:rPr>
                                <m:t>2</m:t>
                              </m:r>
                            </m:sup>
                          </m:sSup>
                        </m:den>
                      </m:f>
                    </m:oMath>
                  </m:oMathPara>
                </a14:m>
                <a:endParaRPr lang="de-DE" sz="2400" noProof="0" dirty="0"/>
              </a:p>
            </p:txBody>
          </p:sp>
        </mc:Choice>
        <mc:Fallback xmlns="">
          <p:sp>
            <p:nvSpPr>
              <p:cNvPr id="3" name="Rectangle 2"/>
              <p:cNvSpPr>
                <a:spLocks noRot="1" noChangeAspect="1" noMove="1" noResize="1" noEditPoints="1" noAdjustHandles="1" noChangeArrowheads="1" noChangeShapeType="1" noTextEdit="1"/>
              </p:cNvSpPr>
              <p:nvPr/>
            </p:nvSpPr>
            <p:spPr>
              <a:xfrm>
                <a:off x="693161" y="5505010"/>
                <a:ext cx="2316147" cy="461665"/>
              </a:xfrm>
              <a:prstGeom prst="rect">
                <a:avLst/>
              </a:prstGeom>
              <a:blipFill>
                <a:blip r:embed="rId5"/>
                <a:stretch>
                  <a:fillRect t="-122368" r="-18158" b="-1934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9076122" y="5379603"/>
                <a:ext cx="1916422" cy="461665"/>
              </a:xfrm>
              <a:prstGeom prst="rect">
                <a:avLst/>
              </a:prstGeom>
            </p:spPr>
            <p:txBody>
              <a:bodyPr wrap="none">
                <a:spAutoFit/>
              </a:bodyPr>
              <a:lstStyle/>
              <a:p>
                <a:r>
                  <a:rPr lang="de-DE" sz="1400" noProof="0" dirty="0">
                    <a:latin typeface="Cambria Math" panose="02040503050406030204" pitchFamily="18" charset="0"/>
                    <a:ea typeface="Cambria Math" panose="02040503050406030204" pitchFamily="18" charset="0"/>
                    <a:cs typeface="Times New Roman" panose="02020603050405020304" pitchFamily="18" charset="0"/>
                  </a:rPr>
                  <a:t> </a:t>
                </a:r>
                <a14:m>
                  <m:oMath xmlns:m="http://schemas.openxmlformats.org/officeDocument/2006/math">
                    <m:r>
                      <a:rPr lang="de-DE" sz="2400" i="1" noProof="0">
                        <a:latin typeface="Cambria Math" panose="02040503050406030204" pitchFamily="18" charset="0"/>
                        <a:ea typeface="Cambria Math" panose="02040503050406030204" pitchFamily="18" charset="0"/>
                        <a:cs typeface="Times New Roman" panose="02020603050405020304" pitchFamily="18" charset="0"/>
                      </a:rPr>
                      <m:t>𝑃</m:t>
                    </m:r>
                    <m:r>
                      <a:rPr lang="de-DE" sz="2400" i="1" noProof="0">
                        <a:latin typeface="Cambria Math" panose="02040503050406030204" pitchFamily="18" charset="0"/>
                        <a:ea typeface="Cambria Math" panose="02040503050406030204" pitchFamily="18" charset="0"/>
                        <a:cs typeface="Times New Roman" panose="02020603050405020304" pitchFamily="18" charset="0"/>
                      </a:rPr>
                      <m:t>=0.133 </m:t>
                    </m:r>
                    <m:r>
                      <m:rPr>
                        <m:sty m:val="p"/>
                      </m:rPr>
                      <a:rPr lang="de-DE" sz="2400" noProof="0">
                        <a:latin typeface="Cambria Math" panose="02040503050406030204" pitchFamily="18" charset="0"/>
                        <a:ea typeface="Cambria Math" panose="02040503050406030204" pitchFamily="18" charset="0"/>
                        <a:cs typeface="Times New Roman" panose="02020603050405020304" pitchFamily="18" charset="0"/>
                      </a:rPr>
                      <m:t>W</m:t>
                    </m:r>
                  </m:oMath>
                </a14:m>
                <a:endParaRPr lang="de-DE" sz="2400" noProof="0" dirty="0">
                  <a:latin typeface="Cambria Math" panose="02040503050406030204" pitchFamily="18" charset="0"/>
                  <a:ea typeface="Cambria Math" panose="020405030504060302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9076122" y="5379603"/>
                <a:ext cx="1916422" cy="461665"/>
              </a:xfrm>
              <a:prstGeom prst="rect">
                <a:avLst/>
              </a:prstGeom>
              <a:blipFill>
                <a:blip r:embed="rId6"/>
                <a:stretch>
                  <a:fillRect/>
                </a:stretch>
              </a:blipFill>
            </p:spPr>
            <p:txBody>
              <a:bodyPr/>
              <a:lstStyle/>
              <a:p>
                <a:r>
                  <a:rPr lang="en-US">
                    <a:noFill/>
                  </a:rPr>
                  <a:t> </a:t>
                </a:r>
              </a:p>
            </p:txBody>
          </p:sp>
        </mc:Fallback>
      </mc:AlternateContent>
      <p:sp>
        <p:nvSpPr>
          <p:cNvPr id="11" name="Oval 10"/>
          <p:cNvSpPr/>
          <p:nvPr/>
        </p:nvSpPr>
        <p:spPr>
          <a:xfrm>
            <a:off x="4187788" y="2025268"/>
            <a:ext cx="3816000" cy="3816000"/>
          </a:xfrm>
          <a:prstGeom prst="ellipse">
            <a:avLst/>
          </a:prstGeom>
          <a:solidFill>
            <a:srgbClr val="FAD233">
              <a:alpha val="30000"/>
            </a:srgbClr>
          </a:solidFill>
          <a:ln>
            <a:solidFill>
              <a:schemeClr val="tx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144000" tIns="36000" rIns="36000" bIns="36000" rtlCol="0" anchor="ctr"/>
          <a:lstStyle/>
          <a:p>
            <a:pPr algn="ctr"/>
            <a:endParaRPr lang="de-DE" sz="2400" noProof="0" dirty="0">
              <a:solidFill>
                <a:schemeClr val="tx1"/>
              </a:solidFill>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CDF9781F-A0B0-76AB-2D5F-A05786739C4C}"/>
                  </a:ext>
                </a:extLst>
              </p:cNvPr>
              <p:cNvSpPr/>
              <p:nvPr/>
            </p:nvSpPr>
            <p:spPr>
              <a:xfrm>
                <a:off x="708359" y="1918951"/>
                <a:ext cx="1746504" cy="461665"/>
              </a:xfrm>
              <a:prstGeom prst="rect">
                <a:avLst/>
              </a:prstGeom>
            </p:spPr>
            <p:txBody>
              <a:bodyPr wrap="none">
                <a:spAutoFit/>
              </a:bodyPr>
              <a:lstStyle/>
              <a:p>
                <a:r>
                  <a:rPr lang="de-DE" sz="1400" noProof="0" dirty="0">
                    <a:latin typeface="Cambria Math" panose="02040503050406030204" pitchFamily="18" charset="0"/>
                    <a:ea typeface="Cambria Math" panose="02040503050406030204" pitchFamily="18" charset="0"/>
                    <a:cs typeface="Times New Roman" panose="02020603050405020304" pitchFamily="18" charset="0"/>
                  </a:rPr>
                  <a:t> </a:t>
                </a:r>
                <a14:m>
                  <m:oMath xmlns:m="http://schemas.openxmlformats.org/officeDocument/2006/math">
                    <m:r>
                      <a:rPr lang="de-DE" sz="2400" i="1" noProof="0">
                        <a:latin typeface="Cambria Math" panose="02040503050406030204" pitchFamily="18" charset="0"/>
                        <a:ea typeface="Cambria Math" panose="02040503050406030204" pitchFamily="18" charset="0"/>
                        <a:cs typeface="Times New Roman" panose="02020603050405020304" pitchFamily="18" charset="0"/>
                      </a:rPr>
                      <m:t>𝑃</m:t>
                    </m:r>
                    <m:r>
                      <a:rPr lang="de-DE" sz="2400" i="1" noProof="0">
                        <a:latin typeface="Cambria Math" panose="02040503050406030204" pitchFamily="18" charset="0"/>
                        <a:ea typeface="Cambria Math" panose="02040503050406030204" pitchFamily="18" charset="0"/>
                        <a:cs typeface="Times New Roman" panose="02020603050405020304" pitchFamily="18" charset="0"/>
                      </a:rPr>
                      <m:t>=0.15 </m:t>
                    </m:r>
                    <m:r>
                      <m:rPr>
                        <m:sty m:val="p"/>
                      </m:rPr>
                      <a:rPr lang="de-DE" sz="2400" noProof="0">
                        <a:latin typeface="Cambria Math" panose="02040503050406030204" pitchFamily="18" charset="0"/>
                        <a:ea typeface="Cambria Math" panose="02040503050406030204" pitchFamily="18" charset="0"/>
                        <a:cs typeface="Times New Roman" panose="02020603050405020304" pitchFamily="18" charset="0"/>
                      </a:rPr>
                      <m:t>W</m:t>
                    </m:r>
                  </m:oMath>
                </a14:m>
                <a:endParaRPr lang="de-DE" sz="2400" noProof="0" dirty="0">
                  <a:latin typeface="Cambria Math" panose="02040503050406030204" pitchFamily="18" charset="0"/>
                  <a:ea typeface="Cambria Math" panose="02040503050406030204" pitchFamily="18" charset="0"/>
                </a:endParaRPr>
              </a:p>
            </p:txBody>
          </p:sp>
        </mc:Choice>
        <mc:Fallback xmlns="">
          <p:sp>
            <p:nvSpPr>
              <p:cNvPr id="4" name="Rectangle 3">
                <a:extLst>
                  <a:ext uri="{FF2B5EF4-FFF2-40B4-BE49-F238E27FC236}">
                    <a16:creationId xmlns:a16="http://schemas.microsoft.com/office/drawing/2014/main" id="{CDF9781F-A0B0-76AB-2D5F-A05786739C4C}"/>
                  </a:ext>
                </a:extLst>
              </p:cNvPr>
              <p:cNvSpPr>
                <a:spLocks noRot="1" noChangeAspect="1" noMove="1" noResize="1" noEditPoints="1" noAdjustHandles="1" noChangeArrowheads="1" noChangeShapeType="1" noTextEdit="1"/>
              </p:cNvSpPr>
              <p:nvPr/>
            </p:nvSpPr>
            <p:spPr>
              <a:xfrm>
                <a:off x="708359" y="1918951"/>
                <a:ext cx="1746504" cy="461665"/>
              </a:xfrm>
              <a:prstGeom prst="rect">
                <a:avLst/>
              </a:prstGeom>
              <a:blipFill>
                <a:blip r:embed="rId7"/>
                <a:stretch>
                  <a:fillRect r="-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DEEE2CF5-A700-2C81-9997-20E88F5C7D5F}"/>
                  </a:ext>
                </a:extLst>
              </p:cNvPr>
              <p:cNvSpPr/>
              <p:nvPr/>
            </p:nvSpPr>
            <p:spPr>
              <a:xfrm>
                <a:off x="693161" y="1533594"/>
                <a:ext cx="3147015" cy="461665"/>
              </a:xfrm>
              <a:prstGeom prst="rect">
                <a:avLst/>
              </a:prstGeom>
            </p:spPr>
            <p:txBody>
              <a:bodyPr wrap="none">
                <a:spAutoFit/>
              </a:bodyPr>
              <a:lstStyle/>
              <a:p>
                <a:r>
                  <a:rPr lang="de-DE" sz="1400" noProof="0" dirty="0">
                    <a:latin typeface="Cambria Math" panose="02040503050406030204" pitchFamily="18" charset="0"/>
                    <a:ea typeface="Cambria Math" panose="02040503050406030204" pitchFamily="18" charset="0"/>
                    <a:cs typeface="Times New Roman" panose="02020603050405020304" pitchFamily="18" charset="0"/>
                  </a:rPr>
                  <a:t> </a:t>
                </a:r>
                <a14:m>
                  <m:oMath xmlns:m="http://schemas.openxmlformats.org/officeDocument/2006/math">
                    <m:r>
                      <m:rPr>
                        <m:sty m:val="p"/>
                      </m:rPr>
                      <a:rPr lang="de-DE" sz="2400" b="0" i="0" noProof="0" smtClean="0">
                        <a:latin typeface="Cambria Math" panose="02040503050406030204" pitchFamily="18" charset="0"/>
                        <a:ea typeface="Cambria Math" panose="02040503050406030204" pitchFamily="18" charset="0"/>
                        <a:cs typeface="Times New Roman" panose="02020603050405020304" pitchFamily="18" charset="0"/>
                      </a:rPr>
                      <m:t>Gl</m:t>
                    </m:r>
                    <m:r>
                      <a:rPr lang="de-DE" sz="2400" b="0" i="0" noProof="0" smtClean="0">
                        <a:latin typeface="Cambria Math" panose="02040503050406030204" pitchFamily="18" charset="0"/>
                        <a:ea typeface="Cambria Math" panose="02040503050406030204" pitchFamily="18" charset="0"/>
                        <a:cs typeface="Times New Roman" panose="02020603050405020304" pitchFamily="18" charset="0"/>
                      </a:rPr>
                      <m:t>ü</m:t>
                    </m:r>
                    <m:r>
                      <m:rPr>
                        <m:sty m:val="p"/>
                      </m:rPr>
                      <a:rPr lang="de-DE" sz="2400" b="0" i="0" noProof="0" smtClean="0">
                        <a:latin typeface="Cambria Math" panose="02040503050406030204" pitchFamily="18" charset="0"/>
                        <a:ea typeface="Cambria Math" panose="02040503050406030204" pitchFamily="18" charset="0"/>
                        <a:cs typeface="Times New Roman" panose="02020603050405020304" pitchFamily="18" charset="0"/>
                      </a:rPr>
                      <m:t>hlampe</m:t>
                    </m:r>
                    <m:r>
                      <a:rPr lang="de-DE" sz="2400" b="0" i="0" noProof="0" smtClean="0">
                        <a:latin typeface="Cambria Math" panose="02040503050406030204" pitchFamily="18" charset="0"/>
                        <a:ea typeface="Cambria Math" panose="02040503050406030204" pitchFamily="18" charset="0"/>
                        <a:cs typeface="Times New Roman" panose="02020603050405020304" pitchFamily="18" charset="0"/>
                      </a:rPr>
                      <m:t> 1.5 </m:t>
                    </m:r>
                    <m:r>
                      <m:rPr>
                        <m:sty m:val="p"/>
                      </m:rPr>
                      <a:rPr lang="de-DE" sz="2400" noProof="0">
                        <a:latin typeface="Cambria Math" panose="02040503050406030204" pitchFamily="18" charset="0"/>
                        <a:ea typeface="Cambria Math" panose="02040503050406030204" pitchFamily="18" charset="0"/>
                        <a:cs typeface="Times New Roman" panose="02020603050405020304" pitchFamily="18" charset="0"/>
                      </a:rPr>
                      <m:t>V</m:t>
                    </m:r>
                    <m:r>
                      <a:rPr lang="de-DE" sz="2400" b="0" i="0" noProof="0" smtClean="0">
                        <a:latin typeface="Cambria Math" panose="02040503050406030204" pitchFamily="18" charset="0"/>
                        <a:ea typeface="Cambria Math" panose="02040503050406030204" pitchFamily="18" charset="0"/>
                        <a:cs typeface="Times New Roman" panose="02020603050405020304" pitchFamily="18" charset="0"/>
                      </a:rPr>
                      <m:t>, </m:t>
                    </m:r>
                    <m:r>
                      <m:rPr>
                        <m:nor/>
                      </m:rPr>
                      <a:rPr lang="de-DE" sz="2400" noProof="0">
                        <a:latin typeface="Cambria Math" panose="02040503050406030204" pitchFamily="18" charset="0"/>
                        <a:ea typeface="Cambria Math" panose="02040503050406030204" pitchFamily="18" charset="0"/>
                      </a:rPr>
                      <m:t>0</m:t>
                    </m:r>
                    <m:r>
                      <m:rPr>
                        <m:nor/>
                      </m:rPr>
                      <a:rPr lang="de-DE" sz="2400" b="0" i="0" noProof="0" smtClean="0">
                        <a:latin typeface="Cambria Math" panose="02040503050406030204" pitchFamily="18" charset="0"/>
                        <a:ea typeface="Cambria Math" panose="02040503050406030204" pitchFamily="18" charset="0"/>
                      </a:rPr>
                      <m:t>.</m:t>
                    </m:r>
                    <m:r>
                      <m:rPr>
                        <m:nor/>
                      </m:rPr>
                      <a:rPr lang="de-DE" sz="2400" noProof="0">
                        <a:latin typeface="Cambria Math" panose="02040503050406030204" pitchFamily="18" charset="0"/>
                        <a:ea typeface="Cambria Math" panose="02040503050406030204" pitchFamily="18" charset="0"/>
                      </a:rPr>
                      <m:t>1 </m:t>
                    </m:r>
                    <m:r>
                      <m:rPr>
                        <m:nor/>
                      </m:rPr>
                      <a:rPr lang="de-DE" sz="2400" noProof="0">
                        <a:latin typeface="Cambria Math" panose="02040503050406030204" pitchFamily="18" charset="0"/>
                        <a:ea typeface="Cambria Math" panose="02040503050406030204" pitchFamily="18" charset="0"/>
                      </a:rPr>
                      <m:t>A</m:t>
                    </m:r>
                  </m:oMath>
                </a14:m>
                <a:endParaRPr lang="de-DE" sz="2400" noProof="0" dirty="0">
                  <a:latin typeface="Cambria Math" panose="02040503050406030204" pitchFamily="18" charset="0"/>
                  <a:ea typeface="Cambria Math" panose="02040503050406030204" pitchFamily="18" charset="0"/>
                </a:endParaRPr>
              </a:p>
            </p:txBody>
          </p:sp>
        </mc:Choice>
        <mc:Fallback xmlns="">
          <p:sp>
            <p:nvSpPr>
              <p:cNvPr id="6" name="Rectangle 5">
                <a:extLst>
                  <a:ext uri="{FF2B5EF4-FFF2-40B4-BE49-F238E27FC236}">
                    <a16:creationId xmlns:a16="http://schemas.microsoft.com/office/drawing/2014/main" id="{DEEE2CF5-A700-2C81-9997-20E88F5C7D5F}"/>
                  </a:ext>
                </a:extLst>
              </p:cNvPr>
              <p:cNvSpPr>
                <a:spLocks noRot="1" noChangeAspect="1" noMove="1" noResize="1" noEditPoints="1" noAdjustHandles="1" noChangeArrowheads="1" noChangeShapeType="1" noTextEdit="1"/>
              </p:cNvSpPr>
              <p:nvPr/>
            </p:nvSpPr>
            <p:spPr>
              <a:xfrm>
                <a:off x="693161" y="1533594"/>
                <a:ext cx="3147015" cy="461665"/>
              </a:xfrm>
              <a:prstGeom prst="rect">
                <a:avLst/>
              </a:prstGeom>
              <a:blipFill>
                <a:blip r:embed="rId8"/>
                <a:stretch>
                  <a:fillRect l="-388"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8B43025C-83AD-EA8A-E484-0C60FF7E971D}"/>
                  </a:ext>
                </a:extLst>
              </p:cNvPr>
              <p:cNvSpPr/>
              <p:nvPr/>
            </p:nvSpPr>
            <p:spPr>
              <a:xfrm>
                <a:off x="729766" y="3947572"/>
                <a:ext cx="3827330" cy="1569660"/>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sty m:val="p"/>
                        </m:rPr>
                        <a:rPr lang="de-DE" sz="2400" b="0" i="0" noProof="0" smtClean="0">
                          <a:latin typeface="Cambria Math" panose="02040503050406030204" pitchFamily="18" charset="0"/>
                          <a:ea typeface="Cambria Math" panose="02040503050406030204" pitchFamily="18" charset="0"/>
                          <a:cs typeface="Times New Roman" panose="02020603050405020304" pitchFamily="18" charset="0"/>
                        </a:rPr>
                        <m:t>Ganz</m:t>
                      </m:r>
                      <m:r>
                        <a:rPr lang="de-DE" sz="2400" b="0" i="0" noProof="0" smtClean="0">
                          <a:latin typeface="Cambria Math" panose="02040503050406030204" pitchFamily="18" charset="0"/>
                          <a:ea typeface="Cambria Math" panose="02040503050406030204" pitchFamily="18" charset="0"/>
                          <a:cs typeface="Times New Roman" panose="02020603050405020304" pitchFamily="18" charset="0"/>
                        </a:rPr>
                        <m:t> </m:t>
                      </m:r>
                      <m:r>
                        <m:rPr>
                          <m:sty m:val="p"/>
                        </m:rPr>
                        <a:rPr lang="de-DE" sz="2400" b="0" i="0" noProof="0" smtClean="0">
                          <a:latin typeface="Cambria Math" panose="02040503050406030204" pitchFamily="18" charset="0"/>
                          <a:ea typeface="Cambria Math" panose="02040503050406030204" pitchFamily="18" charset="0"/>
                          <a:cs typeface="Times New Roman" panose="02020603050405020304" pitchFamily="18" charset="0"/>
                        </a:rPr>
                        <m:t>grobe</m:t>
                      </m:r>
                    </m:oMath>
                  </m:oMathPara>
                </a14:m>
                <a:br>
                  <a:rPr lang="de-DE" sz="2400" b="0" i="0" noProof="0" dirty="0">
                    <a:latin typeface="Cambria Math" panose="02040503050406030204" pitchFamily="18" charset="0"/>
                    <a:ea typeface="Cambria Math" panose="02040503050406030204" pitchFamily="18" charset="0"/>
                    <a:cs typeface="Times New Roman" panose="02020603050405020304" pitchFamily="18" charset="0"/>
                  </a:rPr>
                </a:br>
                <a14:m>
                  <m:oMath xmlns:m="http://schemas.openxmlformats.org/officeDocument/2006/math">
                    <m:r>
                      <m:rPr>
                        <m:sty m:val="p"/>
                      </m:rPr>
                      <a:rPr lang="de-DE" sz="2400" b="0" i="0" noProof="0" smtClean="0">
                        <a:latin typeface="Cambria Math" panose="02040503050406030204" pitchFamily="18" charset="0"/>
                        <a:ea typeface="Cambria Math" panose="02040503050406030204" pitchFamily="18" charset="0"/>
                        <a:cs typeface="Times New Roman" panose="02020603050405020304" pitchFamily="18" charset="0"/>
                      </a:rPr>
                      <m:t>Vereinfachung</m:t>
                    </m:r>
                  </m:oMath>
                </a14:m>
                <a:r>
                  <a:rPr lang="de-DE" sz="2400" noProof="0" dirty="0">
                    <a:latin typeface="Cambria Math" panose="02040503050406030204" pitchFamily="18" charset="0"/>
                    <a:ea typeface="Cambria Math" panose="02040503050406030204" pitchFamily="18" charset="0"/>
                  </a:rPr>
                  <a:t> –</a:t>
                </a:r>
                <a:br>
                  <a:rPr lang="de-DE" sz="2400" noProof="0" dirty="0">
                    <a:latin typeface="Cambria Math" panose="02040503050406030204" pitchFamily="18" charset="0"/>
                    <a:ea typeface="Cambria Math" panose="02040503050406030204" pitchFamily="18" charset="0"/>
                  </a:rPr>
                </a:br>
                <a:r>
                  <a:rPr lang="de-DE" sz="2400" noProof="0" dirty="0">
                    <a:latin typeface="Cambria Math" panose="02040503050406030204" pitchFamily="18" charset="0"/>
                    <a:ea typeface="Cambria Math" panose="02040503050406030204" pitchFamily="18" charset="0"/>
                  </a:rPr>
                  <a:t>Schätzung mit </a:t>
                </a:r>
                <a:br>
                  <a:rPr lang="de-DE" sz="2400" noProof="0" dirty="0">
                    <a:latin typeface="Cambria Math" panose="02040503050406030204" pitchFamily="18" charset="0"/>
                    <a:ea typeface="Cambria Math" panose="02040503050406030204" pitchFamily="18" charset="0"/>
                  </a:rPr>
                </a:br>
                <a:r>
                  <a:rPr lang="de-DE" sz="2400" noProof="0" dirty="0">
                    <a:latin typeface="Cambria Math" panose="02040503050406030204" pitchFamily="18" charset="0"/>
                    <a:ea typeface="Cambria Math" panose="02040503050406030204" pitchFamily="18" charset="0"/>
                  </a:rPr>
                  <a:t>"mittlerem </a:t>
                </a:r>
                <a:r>
                  <a:rPr lang="de-DE" sz="2400" noProof="0" dirty="0" err="1">
                    <a:latin typeface="Cambria Math" panose="02040503050406030204" pitchFamily="18" charset="0"/>
                    <a:ea typeface="Cambria Math" panose="02040503050406030204" pitchFamily="18" charset="0"/>
                  </a:rPr>
                  <a:t>Poyntingvektor</a:t>
                </a:r>
                <a:r>
                  <a:rPr lang="de-DE" sz="2400" noProof="0" dirty="0">
                    <a:latin typeface="Cambria Math" panose="02040503050406030204" pitchFamily="18" charset="0"/>
                    <a:ea typeface="Cambria Math" panose="02040503050406030204" pitchFamily="18" charset="0"/>
                  </a:rPr>
                  <a:t>"</a:t>
                </a:r>
              </a:p>
            </p:txBody>
          </p:sp>
        </mc:Choice>
        <mc:Fallback xmlns="">
          <p:sp>
            <p:nvSpPr>
              <p:cNvPr id="7" name="Rectangle 6">
                <a:extLst>
                  <a:ext uri="{FF2B5EF4-FFF2-40B4-BE49-F238E27FC236}">
                    <a16:creationId xmlns:a16="http://schemas.microsoft.com/office/drawing/2014/main" id="{8B43025C-83AD-EA8A-E484-0C60FF7E971D}"/>
                  </a:ext>
                </a:extLst>
              </p:cNvPr>
              <p:cNvSpPr>
                <a:spLocks noRot="1" noChangeAspect="1" noMove="1" noResize="1" noEditPoints="1" noAdjustHandles="1" noChangeArrowheads="1" noChangeShapeType="1" noTextEdit="1"/>
              </p:cNvSpPr>
              <p:nvPr/>
            </p:nvSpPr>
            <p:spPr>
              <a:xfrm>
                <a:off x="729766" y="3947572"/>
                <a:ext cx="3827330" cy="1569660"/>
              </a:xfrm>
              <a:prstGeom prst="rect">
                <a:avLst/>
              </a:prstGeom>
              <a:blipFill>
                <a:blip r:embed="rId9"/>
                <a:stretch>
                  <a:fillRect l="-2548" r="-1592" b="-81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375CE45-F1BE-7D3F-9C92-FFBD09C793C1}"/>
                  </a:ext>
                </a:extLst>
              </p:cNvPr>
              <p:cNvSpPr txBox="1"/>
              <p:nvPr/>
            </p:nvSpPr>
            <p:spPr>
              <a:xfrm>
                <a:off x="9228348" y="1625591"/>
                <a:ext cx="129413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2400" b="0" i="1" noProof="0" smtClean="0">
                          <a:latin typeface="Cambria Math" panose="02040503050406030204" pitchFamily="18" charset="0"/>
                        </a:rPr>
                        <m:t>𝑎</m:t>
                      </m:r>
                      <m:r>
                        <a:rPr lang="de-DE" sz="2400" i="1" noProof="0" smtClean="0">
                          <a:latin typeface="Cambria Math" panose="02040503050406030204" pitchFamily="18" charset="0"/>
                        </a:rPr>
                        <m:t>=</m:t>
                      </m:r>
                      <m:r>
                        <a:rPr lang="de-DE" sz="2400" b="0" i="1" noProof="0" smtClean="0">
                          <a:latin typeface="Cambria Math" panose="02040503050406030204" pitchFamily="18" charset="0"/>
                        </a:rPr>
                        <m:t>3</m:t>
                      </m:r>
                      <m:r>
                        <a:rPr lang="de-DE" sz="2400" i="1" noProof="0">
                          <a:latin typeface="Cambria Math" panose="02040503050406030204" pitchFamily="18" charset="0"/>
                        </a:rPr>
                        <m:t> </m:t>
                      </m:r>
                      <m:r>
                        <m:rPr>
                          <m:nor/>
                        </m:rPr>
                        <a:rPr lang="de-DE" sz="2400" b="0" i="0" noProof="0" smtClean="0">
                          <a:latin typeface="Cambria Math" panose="02040503050406030204" pitchFamily="18" charset="0"/>
                        </a:rPr>
                        <m:t>c</m:t>
                      </m:r>
                      <m:r>
                        <m:rPr>
                          <m:nor/>
                        </m:rPr>
                        <a:rPr lang="de-DE" sz="2400" noProof="0">
                          <a:latin typeface="Cambria Math" panose="02040503050406030204" pitchFamily="18" charset="0"/>
                        </a:rPr>
                        <m:t>m</m:t>
                      </m:r>
                    </m:oMath>
                  </m:oMathPara>
                </a14:m>
                <a:endParaRPr lang="de-DE" sz="2400" noProof="0" dirty="0"/>
              </a:p>
            </p:txBody>
          </p:sp>
        </mc:Choice>
        <mc:Fallback xmlns="">
          <p:sp>
            <p:nvSpPr>
              <p:cNvPr id="12" name="TextBox 11">
                <a:extLst>
                  <a:ext uri="{FF2B5EF4-FFF2-40B4-BE49-F238E27FC236}">
                    <a16:creationId xmlns:a16="http://schemas.microsoft.com/office/drawing/2014/main" id="{1375CE45-F1BE-7D3F-9C92-FFBD09C793C1}"/>
                  </a:ext>
                </a:extLst>
              </p:cNvPr>
              <p:cNvSpPr txBox="1">
                <a:spLocks noRot="1" noChangeAspect="1" noMove="1" noResize="1" noEditPoints="1" noAdjustHandles="1" noChangeArrowheads="1" noChangeShapeType="1" noTextEdit="1"/>
              </p:cNvSpPr>
              <p:nvPr/>
            </p:nvSpPr>
            <p:spPr>
              <a:xfrm>
                <a:off x="9228348" y="1625591"/>
                <a:ext cx="1294137" cy="369332"/>
              </a:xfrm>
              <a:prstGeom prst="rect">
                <a:avLst/>
              </a:prstGeom>
              <a:blipFill>
                <a:blip r:embed="rId10"/>
                <a:stretch>
                  <a:fillRect l="-2358" r="-2358" b="-10000"/>
                </a:stretch>
              </a:blipFill>
            </p:spPr>
            <p:txBody>
              <a:bodyPr/>
              <a:lstStyle/>
              <a:p>
                <a:r>
                  <a:rPr lang="en-US">
                    <a:noFill/>
                  </a:rPr>
                  <a:t> </a:t>
                </a:r>
              </a:p>
            </p:txBody>
          </p:sp>
        </mc:Fallback>
      </mc:AlternateContent>
    </p:spTree>
    <p:extLst>
      <p:ext uri="{BB962C8B-B14F-4D97-AF65-F5344CB8AC3E}">
        <p14:creationId xmlns:p14="http://schemas.microsoft.com/office/powerpoint/2010/main" val="1779943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DE" noProof="0" dirty="0"/>
              <a:t>Schätzung für Hochspannungsleitung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3589" y="2384884"/>
            <a:ext cx="3051963" cy="298800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163457" y="2778663"/>
                <a:ext cx="203639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2400" i="1" smtClean="0">
                          <a:latin typeface="Cambria Math" panose="02040503050406030204" pitchFamily="18" charset="0"/>
                        </a:rPr>
                        <m:t>𝐸</m:t>
                      </m:r>
                      <m:r>
                        <a:rPr lang="de-DE" sz="2400">
                          <a:latin typeface="Cambria Math" panose="02040503050406030204" pitchFamily="18" charset="0"/>
                        </a:rPr>
                        <m:t>=67 </m:t>
                      </m:r>
                      <m:r>
                        <m:rPr>
                          <m:sty m:val="p"/>
                        </m:rPr>
                        <a:rPr lang="de-DE" sz="2400">
                          <a:latin typeface="Cambria Math" panose="02040503050406030204" pitchFamily="18" charset="0"/>
                        </a:rPr>
                        <m:t>kV</m:t>
                      </m:r>
                      <m:r>
                        <a:rPr lang="de-DE" sz="2400">
                          <a:latin typeface="Cambria Math" panose="02040503050406030204" pitchFamily="18" charset="0"/>
                        </a:rPr>
                        <m:t>/</m:t>
                      </m:r>
                      <m:r>
                        <m:rPr>
                          <m:sty m:val="p"/>
                        </m:rPr>
                        <a:rPr lang="de-DE" sz="2400">
                          <a:latin typeface="Cambria Math" panose="02040503050406030204" pitchFamily="18" charset="0"/>
                        </a:rPr>
                        <m:t>m</m:t>
                      </m:r>
                    </m:oMath>
                  </m:oMathPara>
                </a14:m>
                <a:endParaRPr lang="de-DE" sz="2400" dirty="0"/>
              </a:p>
            </p:txBody>
          </p:sp>
        </mc:Choice>
        <mc:Fallback xmlns="">
          <p:sp>
            <p:nvSpPr>
              <p:cNvPr id="6" name="Rectangle 5"/>
              <p:cNvSpPr>
                <a:spLocks noRot="1" noChangeAspect="1" noMove="1" noResize="1" noEditPoints="1" noAdjustHandles="1" noChangeArrowheads="1" noChangeShapeType="1" noTextEdit="1"/>
              </p:cNvSpPr>
              <p:nvPr/>
            </p:nvSpPr>
            <p:spPr>
              <a:xfrm>
                <a:off x="1163457" y="2778663"/>
                <a:ext cx="2036391" cy="461665"/>
              </a:xfrm>
              <a:prstGeom prst="rect">
                <a:avLst/>
              </a:prstGeom>
              <a:blipFill>
                <a:blip r:embed="rId4"/>
                <a:stretch>
                  <a:fillRect b="-19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249732" y="2351049"/>
                <a:ext cx="115230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2400" i="1" smtClean="0">
                          <a:latin typeface="Cambria Math" panose="02040503050406030204" pitchFamily="18" charset="0"/>
                        </a:rPr>
                        <m:t>𝑏</m:t>
                      </m:r>
                      <m:r>
                        <a:rPr lang="de-DE" sz="2400" i="1" smtClean="0">
                          <a:latin typeface="Cambria Math" panose="02040503050406030204" pitchFamily="18" charset="0"/>
                        </a:rPr>
                        <m:t>=6</m:t>
                      </m:r>
                      <m:r>
                        <m:rPr>
                          <m:nor/>
                        </m:rPr>
                        <a:rPr lang="de-DE" sz="2400">
                          <a:latin typeface="Cambria Math" panose="02040503050406030204" pitchFamily="18" charset="0"/>
                        </a:rPr>
                        <m:t> </m:t>
                      </m:r>
                      <m:r>
                        <m:rPr>
                          <m:nor/>
                        </m:rPr>
                        <a:rPr lang="de-DE" sz="2400">
                          <a:latin typeface="Cambria Math" panose="02040503050406030204" pitchFamily="18" charset="0"/>
                        </a:rPr>
                        <m:t>m</m:t>
                      </m:r>
                    </m:oMath>
                  </m:oMathPara>
                </a14:m>
                <a:endParaRPr lang="de-DE" sz="2400" dirty="0"/>
              </a:p>
            </p:txBody>
          </p:sp>
        </mc:Choice>
        <mc:Fallback xmlns="">
          <p:sp>
            <p:nvSpPr>
              <p:cNvPr id="36" name="TextBox 35"/>
              <p:cNvSpPr txBox="1">
                <a:spLocks noRot="1" noChangeAspect="1" noMove="1" noResize="1" noEditPoints="1" noAdjustHandles="1" noChangeArrowheads="1" noChangeShapeType="1" noTextEdit="1"/>
              </p:cNvSpPr>
              <p:nvPr/>
            </p:nvSpPr>
            <p:spPr>
              <a:xfrm>
                <a:off x="1249732" y="2351049"/>
                <a:ext cx="1152303" cy="369332"/>
              </a:xfrm>
              <a:prstGeom prst="rect">
                <a:avLst/>
              </a:prstGeom>
              <a:blipFill>
                <a:blip r:embed="rId5"/>
                <a:stretch>
                  <a:fillRect l="-5291" r="-3175" b="-1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163452" y="3255367"/>
                <a:ext cx="215091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2400" i="1" smtClean="0">
                          <a:latin typeface="Cambria Math" panose="02040503050406030204" pitchFamily="18" charset="0"/>
                        </a:rPr>
                        <m:t>𝐻</m:t>
                      </m:r>
                      <m:r>
                        <a:rPr lang="de-DE" sz="2400">
                          <a:latin typeface="Cambria Math" panose="02040503050406030204" pitchFamily="18" charset="0"/>
                        </a:rPr>
                        <m:t>=106 </m:t>
                      </m:r>
                      <m:f>
                        <m:fPr>
                          <m:type m:val="lin"/>
                          <m:ctrlPr>
                            <a:rPr lang="de-DE" sz="2400" i="1">
                              <a:latin typeface="Cambria Math" panose="02040503050406030204" pitchFamily="18" charset="0"/>
                            </a:rPr>
                          </m:ctrlPr>
                        </m:fPr>
                        <m:num>
                          <m:r>
                            <m:rPr>
                              <m:sty m:val="p"/>
                            </m:rPr>
                            <a:rPr lang="de-DE" sz="2400">
                              <a:latin typeface="Cambria Math" panose="02040503050406030204" pitchFamily="18" charset="0"/>
                            </a:rPr>
                            <m:t>A</m:t>
                          </m:r>
                        </m:num>
                        <m:den>
                          <m:r>
                            <m:rPr>
                              <m:sty m:val="p"/>
                            </m:rPr>
                            <a:rPr lang="de-DE" sz="2400">
                              <a:latin typeface="Cambria Math" panose="02040503050406030204" pitchFamily="18" charset="0"/>
                            </a:rPr>
                            <m:t>m</m:t>
                          </m:r>
                        </m:den>
                      </m:f>
                    </m:oMath>
                  </m:oMathPara>
                </a14:m>
                <a:endParaRPr lang="de-DE" sz="2400" dirty="0"/>
              </a:p>
            </p:txBody>
          </p:sp>
        </mc:Choice>
        <mc:Fallback xmlns="">
          <p:sp>
            <p:nvSpPr>
              <p:cNvPr id="7" name="Rectangle 6"/>
              <p:cNvSpPr>
                <a:spLocks noRot="1" noChangeAspect="1" noMove="1" noResize="1" noEditPoints="1" noAdjustHandles="1" noChangeArrowheads="1" noChangeShapeType="1" noTextEdit="1"/>
              </p:cNvSpPr>
              <p:nvPr/>
            </p:nvSpPr>
            <p:spPr>
              <a:xfrm>
                <a:off x="1163452" y="3255367"/>
                <a:ext cx="2150910" cy="461665"/>
              </a:xfrm>
              <a:prstGeom prst="rect">
                <a:avLst/>
              </a:prstGeom>
              <a:blipFill>
                <a:blip r:embed="rId6"/>
                <a:stretch>
                  <a:fillRect t="-122368" r="-26346" b="-1934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274326" y="1238543"/>
                <a:ext cx="239418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2400" i="1" smtClean="0">
                          <a:latin typeface="Cambria Math" panose="02040503050406030204" pitchFamily="18" charset="0"/>
                        </a:rPr>
                        <m:t>𝑆</m:t>
                      </m:r>
                      <m:r>
                        <a:rPr lang="de-DE" sz="2400">
                          <a:latin typeface="Cambria Math" panose="02040503050406030204" pitchFamily="18" charset="0"/>
                        </a:rPr>
                        <m:t>=7</m:t>
                      </m:r>
                      <m:r>
                        <a:rPr lang="de-DE" sz="2400" b="0" i="0" smtClean="0">
                          <a:latin typeface="Cambria Math" panose="02040503050406030204" pitchFamily="18" charset="0"/>
                        </a:rPr>
                        <m:t>.</m:t>
                      </m:r>
                      <m:r>
                        <a:rPr lang="de-DE" sz="2400">
                          <a:latin typeface="Cambria Math" panose="02040503050406030204" pitchFamily="18" charset="0"/>
                        </a:rPr>
                        <m:t>1 </m:t>
                      </m:r>
                      <m:r>
                        <m:rPr>
                          <m:sty m:val="p"/>
                        </m:rPr>
                        <a:rPr lang="de-DE" sz="2400">
                          <a:latin typeface="Cambria Math" panose="02040503050406030204" pitchFamily="18" charset="0"/>
                        </a:rPr>
                        <m:t>MW</m:t>
                      </m:r>
                      <m:r>
                        <a:rPr lang="de-DE" sz="2400">
                          <a:latin typeface="Cambria Math" panose="02040503050406030204" pitchFamily="18" charset="0"/>
                        </a:rPr>
                        <m:t>/</m:t>
                      </m:r>
                      <m:sSup>
                        <m:sSupPr>
                          <m:ctrlPr>
                            <a:rPr lang="de-DE" sz="2400" i="1">
                              <a:latin typeface="Cambria Math" panose="02040503050406030204" pitchFamily="18" charset="0"/>
                            </a:rPr>
                          </m:ctrlPr>
                        </m:sSupPr>
                        <m:e>
                          <m:r>
                            <m:rPr>
                              <m:nor/>
                            </m:rPr>
                            <a:rPr lang="de-DE" sz="2400">
                              <a:latin typeface="Cambria Math" panose="02040503050406030204" pitchFamily="18" charset="0"/>
                            </a:rPr>
                            <m:t>m</m:t>
                          </m:r>
                        </m:e>
                        <m:sup>
                          <m:r>
                            <a:rPr lang="de-DE" sz="2400" i="1">
                              <a:latin typeface="Cambria Math" panose="02040503050406030204" pitchFamily="18" charset="0"/>
                            </a:rPr>
                            <m:t>2</m:t>
                          </m:r>
                        </m:sup>
                      </m:sSup>
                    </m:oMath>
                  </m:oMathPara>
                </a14:m>
                <a:endParaRPr lang="de-DE" dirty="0"/>
              </a:p>
            </p:txBody>
          </p:sp>
        </mc:Choice>
        <mc:Fallback xmlns="">
          <p:sp>
            <p:nvSpPr>
              <p:cNvPr id="8" name="Rectangle 7"/>
              <p:cNvSpPr>
                <a:spLocks noRot="1" noChangeAspect="1" noMove="1" noResize="1" noEditPoints="1" noAdjustHandles="1" noChangeArrowheads="1" noChangeShapeType="1" noTextEdit="1"/>
              </p:cNvSpPr>
              <p:nvPr/>
            </p:nvSpPr>
            <p:spPr>
              <a:xfrm>
                <a:off x="8274326" y="1238543"/>
                <a:ext cx="2394182" cy="461665"/>
              </a:xfrm>
              <a:prstGeom prst="rect">
                <a:avLst/>
              </a:prstGeom>
              <a:blipFill>
                <a:blip r:embed="rId7"/>
                <a:stretch>
                  <a:fillRect b="-19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8285358" y="1716139"/>
                <a:ext cx="198054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2400" i="1" smtClean="0">
                          <a:latin typeface="Cambria Math" panose="02040503050406030204" pitchFamily="18" charset="0"/>
                        </a:rPr>
                        <m:t>𝑃</m:t>
                      </m:r>
                      <m:r>
                        <a:rPr lang="de-DE" sz="2400">
                          <a:latin typeface="Cambria Math" panose="02040503050406030204" pitchFamily="18" charset="0"/>
                        </a:rPr>
                        <m:t>=693 </m:t>
                      </m:r>
                      <m:r>
                        <m:rPr>
                          <m:sty m:val="p"/>
                        </m:rPr>
                        <a:rPr lang="de-DE" sz="2400">
                          <a:latin typeface="Cambria Math" panose="02040503050406030204" pitchFamily="18" charset="0"/>
                        </a:rPr>
                        <m:t>MW</m:t>
                      </m:r>
                    </m:oMath>
                  </m:oMathPara>
                </a14:m>
                <a:endParaRPr lang="de-DE" sz="2400" dirty="0"/>
              </a:p>
            </p:txBody>
          </p:sp>
        </mc:Choice>
        <mc:Fallback xmlns="">
          <p:sp>
            <p:nvSpPr>
              <p:cNvPr id="9" name="Rectangle 8"/>
              <p:cNvSpPr>
                <a:spLocks noRot="1" noChangeAspect="1" noMove="1" noResize="1" noEditPoints="1" noAdjustHandles="1" noChangeArrowheads="1" noChangeShapeType="1" noTextEdit="1"/>
              </p:cNvSpPr>
              <p:nvPr/>
            </p:nvSpPr>
            <p:spPr>
              <a:xfrm>
                <a:off x="8285358" y="1716139"/>
                <a:ext cx="1980542" cy="46166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8285363" y="2180516"/>
                <a:ext cx="165083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de-DE" sz="2400" smtClean="0">
                          <a:latin typeface="Cambria Math" panose="02040503050406030204" pitchFamily="18" charset="0"/>
                        </a:rPr>
                        <m:t>A</m:t>
                      </m:r>
                      <m:r>
                        <m:rPr>
                          <m:aln/>
                        </m:rPr>
                        <a:rPr lang="de-DE" sz="2400">
                          <a:latin typeface="Cambria Math" panose="02040503050406030204" pitchFamily="18" charset="0"/>
                        </a:rPr>
                        <m:t>=</m:t>
                      </m:r>
                      <m:r>
                        <a:rPr lang="de-DE" sz="2400">
                          <a:latin typeface="Cambria Math" panose="02040503050406030204" pitchFamily="18" charset="0"/>
                        </a:rPr>
                        <m:t>98 </m:t>
                      </m:r>
                      <m:r>
                        <m:rPr>
                          <m:sty m:val="p"/>
                        </m:rPr>
                        <a:rPr lang="de-DE" sz="2400">
                          <a:latin typeface="Cambria Math" panose="02040503050406030204" pitchFamily="18" charset="0"/>
                        </a:rPr>
                        <m:t>m</m:t>
                      </m:r>
                      <m:r>
                        <a:rPr lang="de-DE" sz="2400">
                          <a:latin typeface="Cambria Math" panose="02040503050406030204" pitchFamily="18" charset="0"/>
                        </a:rPr>
                        <m:t>²</m:t>
                      </m:r>
                    </m:oMath>
                  </m:oMathPara>
                </a14:m>
                <a:endParaRPr lang="de-DE" sz="2400" dirty="0"/>
              </a:p>
            </p:txBody>
          </p:sp>
        </mc:Choice>
        <mc:Fallback xmlns="">
          <p:sp>
            <p:nvSpPr>
              <p:cNvPr id="10" name="Rectangle 9"/>
              <p:cNvSpPr>
                <a:spLocks noRot="1" noChangeAspect="1" noMove="1" noResize="1" noEditPoints="1" noAdjustHandles="1" noChangeArrowheads="1" noChangeShapeType="1" noTextEdit="1"/>
              </p:cNvSpPr>
              <p:nvPr/>
            </p:nvSpPr>
            <p:spPr>
              <a:xfrm>
                <a:off x="8285363" y="2180516"/>
                <a:ext cx="1650837" cy="461665"/>
              </a:xfrm>
              <a:prstGeom prst="rect">
                <a:avLst/>
              </a:prstGeom>
              <a:blipFill>
                <a:blip r:embed="rId9"/>
                <a:stretch>
                  <a:fillRect b="-2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8414922" y="2663624"/>
                <a:ext cx="136390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2400" i="1" smtClean="0">
                          <a:latin typeface="Cambria Math" panose="02040503050406030204" pitchFamily="18" charset="0"/>
                        </a:rPr>
                        <m:t>𝑟</m:t>
                      </m:r>
                      <m:r>
                        <m:rPr>
                          <m:aln/>
                        </m:rPr>
                        <a:rPr lang="de-DE" sz="2400" i="1">
                          <a:latin typeface="Cambria Math" panose="02040503050406030204" pitchFamily="18" charset="0"/>
                        </a:rPr>
                        <m:t>=</m:t>
                      </m:r>
                      <m:r>
                        <a:rPr lang="de-DE" sz="2400" i="1">
                          <a:latin typeface="Cambria Math" panose="02040503050406030204" pitchFamily="18" charset="0"/>
                        </a:rPr>
                        <m:t>5</m:t>
                      </m:r>
                      <m:r>
                        <a:rPr lang="de-DE" sz="2400" b="0" i="1" smtClean="0">
                          <a:latin typeface="Cambria Math" panose="02040503050406030204" pitchFamily="18" charset="0"/>
                        </a:rPr>
                        <m:t>.</m:t>
                      </m:r>
                      <m:r>
                        <a:rPr lang="de-DE" sz="2400" i="1">
                          <a:latin typeface="Cambria Math" panose="02040503050406030204" pitchFamily="18" charset="0"/>
                        </a:rPr>
                        <m:t>6 </m:t>
                      </m:r>
                      <m:r>
                        <m:rPr>
                          <m:nor/>
                        </m:rPr>
                        <a:rPr lang="de-DE" sz="2400">
                          <a:latin typeface="Cambria Math" panose="02040503050406030204" pitchFamily="18" charset="0"/>
                        </a:rPr>
                        <m:t>m</m:t>
                      </m:r>
                    </m:oMath>
                  </m:oMathPara>
                </a14:m>
                <a:endParaRPr lang="de-DE" sz="2400" dirty="0"/>
              </a:p>
            </p:txBody>
          </p:sp>
        </mc:Choice>
        <mc:Fallback xmlns="">
          <p:sp>
            <p:nvSpPr>
              <p:cNvPr id="37" name="TextBox 36"/>
              <p:cNvSpPr txBox="1">
                <a:spLocks noRot="1" noChangeAspect="1" noMove="1" noResize="1" noEditPoints="1" noAdjustHandles="1" noChangeArrowheads="1" noChangeShapeType="1" noTextEdit="1"/>
              </p:cNvSpPr>
              <p:nvPr/>
            </p:nvSpPr>
            <p:spPr>
              <a:xfrm>
                <a:off x="8414922" y="2663624"/>
                <a:ext cx="1363900" cy="369332"/>
              </a:xfrm>
              <a:prstGeom prst="rect">
                <a:avLst/>
              </a:prstGeom>
              <a:blipFill>
                <a:blip r:embed="rId10"/>
                <a:stretch>
                  <a:fillRect l="-1786" r="-2679" b="-9836"/>
                </a:stretch>
              </a:blipFill>
            </p:spPr>
            <p:txBody>
              <a:bodyPr/>
              <a:lstStyle/>
              <a:p>
                <a:r>
                  <a:rPr lang="en-US">
                    <a:noFill/>
                  </a:rPr>
                  <a:t> </a:t>
                </a:r>
              </a:p>
            </p:txBody>
          </p:sp>
        </mc:Fallback>
      </mc:AlternateContent>
      <p:sp>
        <p:nvSpPr>
          <p:cNvPr id="38" name="Oval 37"/>
          <p:cNvSpPr/>
          <p:nvPr/>
        </p:nvSpPr>
        <p:spPr>
          <a:xfrm>
            <a:off x="4079776" y="2061296"/>
            <a:ext cx="4032000" cy="4032000"/>
          </a:xfrm>
          <a:prstGeom prst="ellipse">
            <a:avLst/>
          </a:prstGeom>
          <a:solidFill>
            <a:srgbClr val="FAD233">
              <a:alpha val="30000"/>
            </a:srgbClr>
          </a:solidFill>
          <a:ln>
            <a:solidFill>
              <a:schemeClr val="tx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144000" tIns="36000" rIns="36000" bIns="36000" rtlCol="0" anchor="ctr"/>
          <a:lstStyle/>
          <a:p>
            <a:pPr algn="ctr"/>
            <a:endParaRPr lang="de-DE" sz="2400" dirty="0">
              <a:solidFill>
                <a:schemeClr val="tx1"/>
              </a:solidFill>
            </a:endParaRP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D7FDA7AA-F2B4-B347-0A56-C76FC1F12E64}"/>
                  </a:ext>
                </a:extLst>
              </p:cNvPr>
              <p:cNvSpPr/>
              <p:nvPr/>
            </p:nvSpPr>
            <p:spPr>
              <a:xfrm>
                <a:off x="1149548" y="1335020"/>
                <a:ext cx="181235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2400" b="0" i="1" smtClean="0">
                          <a:latin typeface="Cambria Math" panose="02040503050406030204" pitchFamily="18" charset="0"/>
                        </a:rPr>
                        <m:t>𝑈</m:t>
                      </m:r>
                      <m:r>
                        <a:rPr lang="de-DE" sz="2400">
                          <a:latin typeface="Cambria Math" panose="02040503050406030204" pitchFamily="18" charset="0"/>
                        </a:rPr>
                        <m:t>=</m:t>
                      </m:r>
                      <m:r>
                        <a:rPr lang="de-DE" sz="2400" b="0" i="0" smtClean="0">
                          <a:latin typeface="Cambria Math" panose="02040503050406030204" pitchFamily="18" charset="0"/>
                        </a:rPr>
                        <m:t>400</m:t>
                      </m:r>
                      <m:r>
                        <a:rPr lang="de-DE" sz="2400">
                          <a:latin typeface="Cambria Math" panose="02040503050406030204" pitchFamily="18" charset="0"/>
                        </a:rPr>
                        <m:t> </m:t>
                      </m:r>
                      <m:r>
                        <m:rPr>
                          <m:sty m:val="p"/>
                        </m:rPr>
                        <a:rPr lang="de-DE" sz="2400">
                          <a:latin typeface="Cambria Math" panose="02040503050406030204" pitchFamily="18" charset="0"/>
                        </a:rPr>
                        <m:t>kV</m:t>
                      </m:r>
                    </m:oMath>
                  </m:oMathPara>
                </a14:m>
                <a:endParaRPr lang="de-DE" sz="2400" dirty="0"/>
              </a:p>
            </p:txBody>
          </p:sp>
        </mc:Choice>
        <mc:Fallback xmlns="">
          <p:sp>
            <p:nvSpPr>
              <p:cNvPr id="2" name="Rectangle 1">
                <a:extLst>
                  <a:ext uri="{FF2B5EF4-FFF2-40B4-BE49-F238E27FC236}">
                    <a16:creationId xmlns:a16="http://schemas.microsoft.com/office/drawing/2014/main" id="{D7FDA7AA-F2B4-B347-0A56-C76FC1F12E64}"/>
                  </a:ext>
                </a:extLst>
              </p:cNvPr>
              <p:cNvSpPr>
                <a:spLocks noRot="1" noChangeAspect="1" noMove="1" noResize="1" noEditPoints="1" noAdjustHandles="1" noChangeArrowheads="1" noChangeShapeType="1" noTextEdit="1"/>
              </p:cNvSpPr>
              <p:nvPr/>
            </p:nvSpPr>
            <p:spPr>
              <a:xfrm>
                <a:off x="1149548" y="1335020"/>
                <a:ext cx="1812356" cy="46166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B32BE24B-68E7-DA16-F76F-57782269BC2E}"/>
                  </a:ext>
                </a:extLst>
              </p:cNvPr>
              <p:cNvSpPr/>
              <p:nvPr/>
            </p:nvSpPr>
            <p:spPr>
              <a:xfrm>
                <a:off x="1162160" y="1814254"/>
                <a:ext cx="173592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2400" b="0" i="1" smtClean="0">
                          <a:latin typeface="Cambria Math" panose="02040503050406030204" pitchFamily="18" charset="0"/>
                        </a:rPr>
                        <m:t>𝐼</m:t>
                      </m:r>
                      <m:r>
                        <a:rPr lang="de-DE" sz="2400">
                          <a:latin typeface="Cambria Math" panose="02040503050406030204" pitchFamily="18" charset="0"/>
                        </a:rPr>
                        <m:t>=</m:t>
                      </m:r>
                      <m:r>
                        <a:rPr lang="de-DE" sz="2400" b="0" i="0" smtClean="0">
                          <a:latin typeface="Cambria Math" panose="02040503050406030204" pitchFamily="18" charset="0"/>
                        </a:rPr>
                        <m:t>1000</m:t>
                      </m:r>
                      <m:r>
                        <a:rPr lang="de-DE" sz="2400">
                          <a:latin typeface="Cambria Math" panose="02040503050406030204" pitchFamily="18" charset="0"/>
                        </a:rPr>
                        <m:t> </m:t>
                      </m:r>
                      <m:r>
                        <m:rPr>
                          <m:sty m:val="p"/>
                        </m:rPr>
                        <a:rPr lang="de-DE" sz="2400" b="0" i="0" smtClean="0">
                          <a:latin typeface="Cambria Math" panose="02040503050406030204" pitchFamily="18" charset="0"/>
                        </a:rPr>
                        <m:t>A</m:t>
                      </m:r>
                    </m:oMath>
                  </m:oMathPara>
                </a14:m>
                <a:endParaRPr lang="de-DE" sz="2400" dirty="0"/>
              </a:p>
            </p:txBody>
          </p:sp>
        </mc:Choice>
        <mc:Fallback xmlns="">
          <p:sp>
            <p:nvSpPr>
              <p:cNvPr id="3" name="Rectangle 2">
                <a:extLst>
                  <a:ext uri="{FF2B5EF4-FFF2-40B4-BE49-F238E27FC236}">
                    <a16:creationId xmlns:a16="http://schemas.microsoft.com/office/drawing/2014/main" id="{B32BE24B-68E7-DA16-F76F-57782269BC2E}"/>
                  </a:ext>
                </a:extLst>
              </p:cNvPr>
              <p:cNvSpPr>
                <a:spLocks noRot="1" noChangeAspect="1" noMove="1" noResize="1" noEditPoints="1" noAdjustHandles="1" noChangeArrowheads="1" noChangeShapeType="1" noTextEdit="1"/>
              </p:cNvSpPr>
              <p:nvPr/>
            </p:nvSpPr>
            <p:spPr>
              <a:xfrm>
                <a:off x="1162160" y="1814254"/>
                <a:ext cx="1735924" cy="461665"/>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215411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dirty="0"/>
              <a:t>Energiefluss in der Umgebung der Leiter</a:t>
            </a:r>
          </a:p>
        </p:txBody>
      </p:sp>
      <p:pic>
        <p:nvPicPr>
          <p:cNvPr id="5" name="Picture 4"/>
          <p:cNvPicPr>
            <a:picLocks noChangeAspect="1"/>
          </p:cNvPicPr>
          <p:nvPr/>
        </p:nvPicPr>
        <p:blipFill>
          <a:blip r:embed="rId3"/>
          <a:stretch>
            <a:fillRect/>
          </a:stretch>
        </p:blipFill>
        <p:spPr>
          <a:xfrm>
            <a:off x="3647728" y="964191"/>
            <a:ext cx="4896000" cy="5779376"/>
          </a:xfrm>
          <a:prstGeom prst="rect">
            <a:avLst/>
          </a:prstGeom>
        </p:spPr>
      </p:pic>
      <p:sp>
        <p:nvSpPr>
          <p:cNvPr id="6" name="TextBox 5"/>
          <p:cNvSpPr txBox="1"/>
          <p:nvPr/>
        </p:nvSpPr>
        <p:spPr>
          <a:xfrm>
            <a:off x="8612137" y="5193201"/>
            <a:ext cx="1446422" cy="584775"/>
          </a:xfrm>
          <a:prstGeom prst="rect">
            <a:avLst/>
          </a:prstGeom>
          <a:noFill/>
        </p:spPr>
        <p:txBody>
          <a:bodyPr wrap="none" rtlCol="0">
            <a:spAutoFit/>
          </a:bodyPr>
          <a:lstStyle/>
          <a:p>
            <a:r>
              <a:rPr lang="de-DE" sz="1600" b="1" dirty="0">
                <a:latin typeface="Calibri" panose="020F0502020204030204" pitchFamily="34" charset="0"/>
              </a:rPr>
              <a:t>H. </a:t>
            </a:r>
            <a:r>
              <a:rPr lang="de-DE" sz="1600" b="1" dirty="0" err="1">
                <a:latin typeface="Calibri" panose="020F0502020204030204" pitchFamily="34" charset="0"/>
              </a:rPr>
              <a:t>Grabinski</a:t>
            </a:r>
            <a:r>
              <a:rPr lang="de-DE" sz="1600" b="1" dirty="0">
                <a:latin typeface="Calibri" panose="020F0502020204030204" pitchFamily="34" charset="0"/>
              </a:rPr>
              <a:t> +</a:t>
            </a:r>
            <a:br>
              <a:rPr lang="de-DE" sz="1600" b="1" dirty="0">
                <a:latin typeface="Calibri" panose="020F0502020204030204" pitchFamily="34" charset="0"/>
              </a:rPr>
            </a:br>
            <a:r>
              <a:rPr lang="de-DE" sz="1600" b="1" dirty="0">
                <a:latin typeface="Calibri" panose="020F0502020204030204" pitchFamily="34" charset="0"/>
              </a:rPr>
              <a:t>F. </a:t>
            </a:r>
            <a:r>
              <a:rPr lang="de-DE" sz="1600" b="1" dirty="0" err="1">
                <a:latin typeface="Calibri" panose="020F0502020204030204" pitchFamily="34" charset="0"/>
              </a:rPr>
              <a:t>Wiznerowicz</a:t>
            </a:r>
            <a:endParaRPr lang="de-DE" sz="1600" b="1" dirty="0">
              <a:latin typeface="Calibri" panose="020F0502020204030204" pitchFamily="34" charset="0"/>
            </a:endParaRPr>
          </a:p>
        </p:txBody>
      </p:sp>
    </p:spTree>
    <p:extLst>
      <p:ext uri="{BB962C8B-B14F-4D97-AF65-F5344CB8AC3E}">
        <p14:creationId xmlns:p14="http://schemas.microsoft.com/office/powerpoint/2010/main" val="10647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804F5-6799-E153-34EA-6C527C5B6069}"/>
              </a:ext>
            </a:extLst>
          </p:cNvPr>
          <p:cNvSpPr>
            <a:spLocks noGrp="1"/>
          </p:cNvSpPr>
          <p:nvPr>
            <p:ph type="title"/>
          </p:nvPr>
        </p:nvSpPr>
        <p:spPr/>
        <p:txBody>
          <a:bodyPr/>
          <a:lstStyle/>
          <a:p>
            <a:r>
              <a:rPr lang="de-DE" dirty="0"/>
              <a:t>Anwendung – Sender und Antennen</a:t>
            </a:r>
          </a:p>
        </p:txBody>
      </p:sp>
      <p:sp>
        <p:nvSpPr>
          <p:cNvPr id="3" name="Content Placeholder 2">
            <a:extLst>
              <a:ext uri="{FF2B5EF4-FFF2-40B4-BE49-F238E27FC236}">
                <a16:creationId xmlns:a16="http://schemas.microsoft.com/office/drawing/2014/main" id="{2B95AACB-617B-5B6E-3B9F-5AB5376DC9B3}"/>
              </a:ext>
            </a:extLst>
          </p:cNvPr>
          <p:cNvSpPr>
            <a:spLocks noGrp="1"/>
          </p:cNvSpPr>
          <p:nvPr>
            <p:ph sz="quarter" idx="11"/>
          </p:nvPr>
        </p:nvSpPr>
        <p:spPr/>
        <p:txBody>
          <a:bodyPr/>
          <a:lstStyle/>
          <a:p>
            <a:endParaRPr lang="de-DE" dirty="0"/>
          </a:p>
          <a:p>
            <a:r>
              <a:rPr lang="de-DE" dirty="0"/>
              <a:t>Wellenausbreitung</a:t>
            </a:r>
          </a:p>
          <a:p>
            <a:endParaRPr lang="de-DE" dirty="0"/>
          </a:p>
          <a:p>
            <a:r>
              <a:rPr lang="de-DE" dirty="0" err="1"/>
              <a:t>Waveguide</a:t>
            </a:r>
            <a:r>
              <a:rPr lang="de-DE" dirty="0"/>
              <a:t> - Hohlleiter</a:t>
            </a:r>
          </a:p>
          <a:p>
            <a:endParaRPr lang="de-DE" dirty="0"/>
          </a:p>
          <a:p>
            <a:r>
              <a:rPr lang="de-DE" dirty="0"/>
              <a:t>Antenne</a:t>
            </a:r>
          </a:p>
          <a:p>
            <a:pPr lvl="1"/>
            <a:r>
              <a:rPr lang="de-DE" dirty="0"/>
              <a:t>Abstrahlung der Welle in den Raum</a:t>
            </a:r>
          </a:p>
        </p:txBody>
      </p:sp>
      <p:pic>
        <p:nvPicPr>
          <p:cNvPr id="5" name="Picture 4">
            <a:extLst>
              <a:ext uri="{FF2B5EF4-FFF2-40B4-BE49-F238E27FC236}">
                <a16:creationId xmlns:a16="http://schemas.microsoft.com/office/drawing/2014/main" id="{E885645A-A0F0-4ADD-E8E3-63E174556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709" y="960317"/>
            <a:ext cx="5628943" cy="5745048"/>
          </a:xfrm>
          <a:prstGeom prst="rect">
            <a:avLst/>
          </a:prstGeom>
        </p:spPr>
      </p:pic>
    </p:spTree>
    <p:extLst>
      <p:ext uri="{BB962C8B-B14F-4D97-AF65-F5344CB8AC3E}">
        <p14:creationId xmlns:p14="http://schemas.microsoft.com/office/powerpoint/2010/main" val="2484103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BEB6B-01AD-7D45-FDDE-04B8C448E4E1}"/>
              </a:ext>
            </a:extLst>
          </p:cNvPr>
          <p:cNvSpPr>
            <a:spLocks noGrp="1"/>
          </p:cNvSpPr>
          <p:nvPr>
            <p:ph type="title"/>
          </p:nvPr>
        </p:nvSpPr>
        <p:spPr/>
        <p:txBody>
          <a:bodyPr/>
          <a:lstStyle/>
          <a:p>
            <a:r>
              <a:rPr lang="de-CH" dirty="0">
                <a:sym typeface="Symbol" panose="05050102010706020507" pitchFamily="18" charset="2"/>
              </a:rPr>
              <a:t>		   Zum Zeitgeschehen</a:t>
            </a:r>
            <a:endParaRPr lang="de-CH" dirty="0"/>
          </a:p>
        </p:txBody>
      </p:sp>
      <p:sp>
        <p:nvSpPr>
          <p:cNvPr id="3" name="Content Placeholder 2">
            <a:extLst>
              <a:ext uri="{FF2B5EF4-FFF2-40B4-BE49-F238E27FC236}">
                <a16:creationId xmlns:a16="http://schemas.microsoft.com/office/drawing/2014/main" id="{707F187B-C424-5C8A-35F7-CE22DDA1E63D}"/>
              </a:ext>
            </a:extLst>
          </p:cNvPr>
          <p:cNvSpPr>
            <a:spLocks noGrp="1"/>
          </p:cNvSpPr>
          <p:nvPr>
            <p:ph idx="1"/>
          </p:nvPr>
        </p:nvSpPr>
        <p:spPr>
          <a:xfrm>
            <a:off x="516099" y="1093305"/>
            <a:ext cx="5205913" cy="5500678"/>
          </a:xfrm>
        </p:spPr>
        <p:txBody>
          <a:bodyPr/>
          <a:lstStyle/>
          <a:p>
            <a:r>
              <a:rPr lang="de-CH" b="1" dirty="0"/>
              <a:t>Die günstigsten Krisen-Preise aller Zeiten!</a:t>
            </a:r>
          </a:p>
          <a:p>
            <a:r>
              <a:rPr lang="de-CH" dirty="0"/>
              <a:t>Die aktuellen Benzin-Preise sind die günstigsten aller Krisen-bedingten Spitzenpreise aller Zeiten!</a:t>
            </a:r>
          </a:p>
          <a:p>
            <a:endParaRPr lang="de-CH" dirty="0"/>
          </a:p>
          <a:p>
            <a:endParaRPr lang="de-CH" dirty="0"/>
          </a:p>
          <a:p>
            <a:endParaRPr lang="de-CH" dirty="0"/>
          </a:p>
          <a:p>
            <a:endParaRPr lang="de-CH" dirty="0"/>
          </a:p>
          <a:p>
            <a:endParaRPr lang="de-CH" dirty="0"/>
          </a:p>
          <a:p>
            <a:endParaRPr lang="de-CH" dirty="0"/>
          </a:p>
          <a:p>
            <a:pPr>
              <a:spcBef>
                <a:spcPts val="1800"/>
              </a:spcBef>
            </a:pPr>
            <a:r>
              <a:rPr lang="de-CH" dirty="0"/>
              <a:t>Warum? Der Benzinpreis ist seit 1960 um das </a:t>
            </a:r>
            <a:br>
              <a:rPr lang="de-CH" dirty="0"/>
            </a:br>
            <a:r>
              <a:rPr lang="de-CH" dirty="0"/>
              <a:t>7-fache gestiegen. Der Nettolohn aber um den Faktor 20. Wir können uns also deutlich mehr leisten als 1960, 1974, 2012 und 2022.</a:t>
            </a:r>
          </a:p>
        </p:txBody>
      </p:sp>
      <p:sp>
        <p:nvSpPr>
          <p:cNvPr id="4" name="Slide Number Placeholder 3">
            <a:extLst>
              <a:ext uri="{FF2B5EF4-FFF2-40B4-BE49-F238E27FC236}">
                <a16:creationId xmlns:a16="http://schemas.microsoft.com/office/drawing/2014/main" id="{56BAA8D2-64D3-6D1A-5C54-D99790CA845B}"/>
              </a:ext>
            </a:extLst>
          </p:cNvPr>
          <p:cNvSpPr>
            <a:spLocks noGrp="1"/>
          </p:cNvSpPr>
          <p:nvPr>
            <p:ph type="sldNum" sz="quarter" idx="12"/>
          </p:nvPr>
        </p:nvSpPr>
        <p:spPr/>
        <p:txBody>
          <a:bodyPr/>
          <a:lstStyle/>
          <a:p>
            <a:fld id="{5A33CB2A-1702-4C1D-9CC4-8D472D39F19E}" type="slidenum">
              <a:rPr lang="en-US" smtClean="0"/>
              <a:t>3</a:t>
            </a:fld>
            <a:endParaRPr lang="en-US"/>
          </a:p>
        </p:txBody>
      </p:sp>
      <p:pic>
        <p:nvPicPr>
          <p:cNvPr id="9" name="Picture 8">
            <a:extLst>
              <a:ext uri="{FF2B5EF4-FFF2-40B4-BE49-F238E27FC236}">
                <a16:creationId xmlns:a16="http://schemas.microsoft.com/office/drawing/2014/main" id="{454C0A79-E4EF-00AD-D8F7-A2BF8153F0E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794" y="0"/>
            <a:ext cx="2603591" cy="1093305"/>
          </a:xfrm>
          <a:prstGeom prst="rect">
            <a:avLst/>
          </a:prstGeom>
        </p:spPr>
      </p:pic>
      <p:pic>
        <p:nvPicPr>
          <p:cNvPr id="6" name="Picture 5">
            <a:extLst>
              <a:ext uri="{FF2B5EF4-FFF2-40B4-BE49-F238E27FC236}">
                <a16:creationId xmlns:a16="http://schemas.microsoft.com/office/drawing/2014/main" id="{18A69793-4DF5-B3AF-E187-6A8CDB1AA2D4}"/>
              </a:ext>
            </a:extLst>
          </p:cNvPr>
          <p:cNvPicPr>
            <a:picLocks noChangeAspect="1"/>
          </p:cNvPicPr>
          <p:nvPr/>
        </p:nvPicPr>
        <p:blipFill>
          <a:blip r:embed="rId3"/>
          <a:stretch>
            <a:fillRect/>
          </a:stretch>
        </p:blipFill>
        <p:spPr>
          <a:xfrm>
            <a:off x="828483" y="2326713"/>
            <a:ext cx="4581144" cy="2753868"/>
          </a:xfrm>
          <a:prstGeom prst="rect">
            <a:avLst/>
          </a:prstGeom>
          <a:ln>
            <a:noFill/>
          </a:ln>
          <a:effectLst>
            <a:outerShdw blurRad="292100" dist="139700" dir="2700000" algn="tl" rotWithShape="0">
              <a:srgbClr val="333333">
                <a:alpha val="65000"/>
              </a:srgbClr>
            </a:outerShdw>
          </a:effectLst>
        </p:spPr>
      </p:pic>
      <p:sp>
        <p:nvSpPr>
          <p:cNvPr id="10" name="Speech Bubble: Rectangle with Corners Rounded 9">
            <a:extLst>
              <a:ext uri="{FF2B5EF4-FFF2-40B4-BE49-F238E27FC236}">
                <a16:creationId xmlns:a16="http://schemas.microsoft.com/office/drawing/2014/main" id="{9E18182B-0740-5913-3500-C784FC41206D}"/>
              </a:ext>
            </a:extLst>
          </p:cNvPr>
          <p:cNvSpPr/>
          <p:nvPr/>
        </p:nvSpPr>
        <p:spPr>
          <a:xfrm>
            <a:off x="1538472" y="4078889"/>
            <a:ext cx="886351" cy="377202"/>
          </a:xfrm>
          <a:prstGeom prst="wedgeRoundRectCallout">
            <a:avLst>
              <a:gd name="adj1" fmla="val 16946"/>
              <a:gd name="adj2" fmla="val -10910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CH" sz="1600" dirty="0"/>
              <a:t>Ölkrise</a:t>
            </a:r>
          </a:p>
        </p:txBody>
      </p:sp>
      <p:sp>
        <p:nvSpPr>
          <p:cNvPr id="11" name="Speech Bubble: Rectangle with Corners Rounded 10">
            <a:extLst>
              <a:ext uri="{FF2B5EF4-FFF2-40B4-BE49-F238E27FC236}">
                <a16:creationId xmlns:a16="http://schemas.microsoft.com/office/drawing/2014/main" id="{4000E5BE-F942-EA13-0C7B-6321A9D73D8D}"/>
              </a:ext>
            </a:extLst>
          </p:cNvPr>
          <p:cNvSpPr/>
          <p:nvPr/>
        </p:nvSpPr>
        <p:spPr>
          <a:xfrm>
            <a:off x="3848083" y="4004342"/>
            <a:ext cx="886351" cy="503264"/>
          </a:xfrm>
          <a:prstGeom prst="wedgeRoundRectCallout">
            <a:avLst>
              <a:gd name="adj1" fmla="val 17673"/>
              <a:gd name="adj2" fmla="val -8607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CH" sz="1600" dirty="0"/>
              <a:t>Arab. Frühling</a:t>
            </a:r>
          </a:p>
        </p:txBody>
      </p:sp>
      <p:sp>
        <p:nvSpPr>
          <p:cNvPr id="12" name="Speech Bubble: Rectangle with Corners Rounded 11">
            <a:extLst>
              <a:ext uri="{FF2B5EF4-FFF2-40B4-BE49-F238E27FC236}">
                <a16:creationId xmlns:a16="http://schemas.microsoft.com/office/drawing/2014/main" id="{DD5852F0-9F31-693A-5498-F44345093C11}"/>
              </a:ext>
            </a:extLst>
          </p:cNvPr>
          <p:cNvSpPr/>
          <p:nvPr/>
        </p:nvSpPr>
        <p:spPr>
          <a:xfrm>
            <a:off x="3540833" y="2884374"/>
            <a:ext cx="886351" cy="503264"/>
          </a:xfrm>
          <a:prstGeom prst="wedgeRoundRectCallout">
            <a:avLst>
              <a:gd name="adj1" fmla="val 109214"/>
              <a:gd name="adj2" fmla="val 14808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CH" sz="1600" dirty="0"/>
              <a:t>Ukraine-Krieg</a:t>
            </a:r>
          </a:p>
        </p:txBody>
      </p:sp>
      <p:sp>
        <p:nvSpPr>
          <p:cNvPr id="13" name="Speech Bubble: Rectangle with Corners Rounded 12">
            <a:extLst>
              <a:ext uri="{FF2B5EF4-FFF2-40B4-BE49-F238E27FC236}">
                <a16:creationId xmlns:a16="http://schemas.microsoft.com/office/drawing/2014/main" id="{CE9FE91E-6047-7BF5-E536-98453B3B2617}"/>
              </a:ext>
            </a:extLst>
          </p:cNvPr>
          <p:cNvSpPr/>
          <p:nvPr/>
        </p:nvSpPr>
        <p:spPr>
          <a:xfrm>
            <a:off x="4463799" y="2884374"/>
            <a:ext cx="886351" cy="503264"/>
          </a:xfrm>
          <a:prstGeom prst="wedgeRoundRectCallout">
            <a:avLst>
              <a:gd name="adj1" fmla="val 36562"/>
              <a:gd name="adj2" fmla="val 15448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CH" sz="1600" dirty="0"/>
              <a:t>Iran-Krieg</a:t>
            </a:r>
          </a:p>
        </p:txBody>
      </p:sp>
      <p:pic>
        <p:nvPicPr>
          <p:cNvPr id="1026" name="Picture 2" descr="Frau, die eine volle wiederaufladbare Batterie: Stock-Vektorgrafik  (Lizenzfrei) 2650349451 | Shutterstock">
            <a:extLst>
              <a:ext uri="{FF2B5EF4-FFF2-40B4-BE49-F238E27FC236}">
                <a16:creationId xmlns:a16="http://schemas.microsoft.com/office/drawing/2014/main" id="{7C97EE02-8E04-763B-4950-7AAC98FB15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849"/>
          <a:stretch>
            <a:fillRect/>
          </a:stretch>
        </p:blipFill>
        <p:spPr bwMode="auto">
          <a:xfrm>
            <a:off x="8121977" y="1036647"/>
            <a:ext cx="2476500" cy="2350991"/>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a:extLst>
              <a:ext uri="{FF2B5EF4-FFF2-40B4-BE49-F238E27FC236}">
                <a16:creationId xmlns:a16="http://schemas.microsoft.com/office/drawing/2014/main" id="{4BA8F37A-A82B-3C53-E93B-13AB5CD11FBF}"/>
              </a:ext>
            </a:extLst>
          </p:cNvPr>
          <p:cNvSpPr txBox="1">
            <a:spLocks/>
          </p:cNvSpPr>
          <p:nvPr/>
        </p:nvSpPr>
        <p:spPr>
          <a:xfrm>
            <a:off x="7356780" y="3584800"/>
            <a:ext cx="4006893" cy="2403876"/>
          </a:xfrm>
          <a:prstGeom prst="rect">
            <a:avLst/>
          </a:prstGeom>
          <a:solidFill>
            <a:schemeClr val="bg1"/>
          </a:solidFill>
          <a:ln w="76200">
            <a:solidFill>
              <a:srgbClr val="00B050"/>
            </a:solidFill>
          </a:ln>
          <a:effectLst>
            <a:outerShdw blurRad="50800" dist="38100" dir="2700000" sx="102000" sy="102000" algn="tl" rotWithShape="0">
              <a:prstClr val="black">
                <a:alpha val="40000"/>
              </a:prstClr>
            </a:outerShdw>
          </a:effectLst>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e-CH" dirty="0"/>
              <a:t>Übrigens…</a:t>
            </a:r>
          </a:p>
          <a:p>
            <a:pPr algn="ctr"/>
            <a:r>
              <a:rPr lang="de-CH" dirty="0"/>
              <a:t>Frauen verhalten sich beim Umgang mit Männern und an der Tankstelle bei schlechter Performance gleich.</a:t>
            </a:r>
          </a:p>
          <a:p>
            <a:pPr algn="ctr"/>
            <a:r>
              <a:rPr lang="de-CH" dirty="0"/>
              <a:t>Sie schauen sich nach etwas Elektrischem um…</a:t>
            </a:r>
          </a:p>
        </p:txBody>
      </p:sp>
    </p:spTree>
    <p:extLst>
      <p:ext uri="{BB962C8B-B14F-4D97-AF65-F5344CB8AC3E}">
        <p14:creationId xmlns:p14="http://schemas.microsoft.com/office/powerpoint/2010/main" val="297037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bg/>
                                          </p:spTgt>
                                        </p:tgtEl>
                                        <p:attrNameLst>
                                          <p:attrName>style.visibility</p:attrName>
                                        </p:attrNameLst>
                                      </p:cBhvr>
                                      <p:to>
                                        <p:strVal val="visible"/>
                                      </p:to>
                                    </p:set>
                                    <p:anim calcmode="lin" valueType="num">
                                      <p:cBhvr additive="base">
                                        <p:cTn id="11" dur="500" fill="hold"/>
                                        <p:tgtEl>
                                          <p:spTgt spid="14">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bg/>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 calcmode="lin" valueType="num">
                                      <p:cBhvr additive="base">
                                        <p:cTn id="1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allAtOnce"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34B8B-DD2A-9508-1FD9-816701833B29}"/>
              </a:ext>
            </a:extLst>
          </p:cNvPr>
          <p:cNvSpPr>
            <a:spLocks noGrp="1"/>
          </p:cNvSpPr>
          <p:nvPr>
            <p:ph type="title"/>
          </p:nvPr>
        </p:nvSpPr>
        <p:spPr/>
        <p:txBody>
          <a:bodyPr/>
          <a:lstStyle/>
          <a:p>
            <a:r>
              <a:rPr lang="de-DE"/>
              <a:t>Anwendung - Mikrowellenofen</a:t>
            </a:r>
            <a:endParaRPr lang="de-DE" dirty="0"/>
          </a:p>
        </p:txBody>
      </p:sp>
      <p:sp>
        <p:nvSpPr>
          <p:cNvPr id="3" name="Content Placeholder 2">
            <a:extLst>
              <a:ext uri="{FF2B5EF4-FFF2-40B4-BE49-F238E27FC236}">
                <a16:creationId xmlns:a16="http://schemas.microsoft.com/office/drawing/2014/main" id="{AB46F8C4-55D4-0305-4287-169B466BFAA8}"/>
              </a:ext>
            </a:extLst>
          </p:cNvPr>
          <p:cNvSpPr>
            <a:spLocks noGrp="1"/>
          </p:cNvSpPr>
          <p:nvPr>
            <p:ph sz="quarter" idx="11"/>
          </p:nvPr>
        </p:nvSpPr>
        <p:spPr/>
        <p:txBody>
          <a:bodyPr/>
          <a:lstStyle/>
          <a:p>
            <a:r>
              <a:rPr lang="de-DE"/>
              <a:t>Magnetron</a:t>
            </a:r>
            <a:endParaRPr lang="de-DE" dirty="0"/>
          </a:p>
        </p:txBody>
      </p:sp>
      <p:pic>
        <p:nvPicPr>
          <p:cNvPr id="5" name="Picture 4">
            <a:extLst>
              <a:ext uri="{FF2B5EF4-FFF2-40B4-BE49-F238E27FC236}">
                <a16:creationId xmlns:a16="http://schemas.microsoft.com/office/drawing/2014/main" id="{2C87061F-E356-369C-EA6F-A2C0C15C353C}"/>
              </a:ext>
            </a:extLst>
          </p:cNvPr>
          <p:cNvPicPr>
            <a:picLocks noChangeAspect="1"/>
          </p:cNvPicPr>
          <p:nvPr/>
        </p:nvPicPr>
        <p:blipFill>
          <a:blip r:embed="rId3"/>
          <a:stretch>
            <a:fillRect/>
          </a:stretch>
        </p:blipFill>
        <p:spPr>
          <a:xfrm>
            <a:off x="4896095" y="1488877"/>
            <a:ext cx="7104561" cy="4856447"/>
          </a:xfrm>
          <a:prstGeom prst="rect">
            <a:avLst/>
          </a:prstGeom>
        </p:spPr>
      </p:pic>
      <p:pic>
        <p:nvPicPr>
          <p:cNvPr id="7" name="Picture 6">
            <a:extLst>
              <a:ext uri="{FF2B5EF4-FFF2-40B4-BE49-F238E27FC236}">
                <a16:creationId xmlns:a16="http://schemas.microsoft.com/office/drawing/2014/main" id="{5B51FC46-8C42-96F5-020C-A65FFE2D2D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761" y="2060848"/>
            <a:ext cx="4056095" cy="4143890"/>
          </a:xfrm>
          <a:prstGeom prst="rect">
            <a:avLst/>
          </a:prstGeom>
        </p:spPr>
      </p:pic>
    </p:spTree>
    <p:extLst>
      <p:ext uri="{BB962C8B-B14F-4D97-AF65-F5344CB8AC3E}">
        <p14:creationId xmlns:p14="http://schemas.microsoft.com/office/powerpoint/2010/main" val="238571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24C1B-74FF-DE2B-6B1D-88144944CB25}"/>
              </a:ext>
            </a:extLst>
          </p:cNvPr>
          <p:cNvSpPr>
            <a:spLocks noGrp="1"/>
          </p:cNvSpPr>
          <p:nvPr>
            <p:ph type="title"/>
          </p:nvPr>
        </p:nvSpPr>
        <p:spPr/>
        <p:txBody>
          <a:bodyPr/>
          <a:lstStyle/>
          <a:p>
            <a:r>
              <a:rPr lang="de-DE"/>
              <a:t>Elektrosmog im Schlafzimmer</a:t>
            </a:r>
            <a:endParaRPr lang="de-DE" dirty="0"/>
          </a:p>
        </p:txBody>
      </p:sp>
      <p:sp>
        <p:nvSpPr>
          <p:cNvPr id="3" name="Content Placeholder 2">
            <a:extLst>
              <a:ext uri="{FF2B5EF4-FFF2-40B4-BE49-F238E27FC236}">
                <a16:creationId xmlns:a16="http://schemas.microsoft.com/office/drawing/2014/main" id="{E0E4D509-8D1E-DB37-7728-21C01FDD6A7D}"/>
              </a:ext>
            </a:extLst>
          </p:cNvPr>
          <p:cNvSpPr>
            <a:spLocks noGrp="1"/>
          </p:cNvSpPr>
          <p:nvPr>
            <p:ph sz="quarter" idx="11"/>
          </p:nvPr>
        </p:nvSpPr>
        <p:spPr/>
        <p:txBody>
          <a:bodyPr/>
          <a:lstStyle/>
          <a:p>
            <a:pPr lvl="1"/>
            <a:endParaRPr lang="de-DE"/>
          </a:p>
          <a:p>
            <a:r>
              <a:rPr lang="de-DE"/>
              <a:t>Elektrosmog = Poynting Vektor auf Abwegen</a:t>
            </a:r>
          </a:p>
          <a:p>
            <a:r>
              <a:rPr lang="de-DE"/>
              <a:t>E und H Felder sind sogenannte Dipolfelder</a:t>
            </a:r>
          </a:p>
          <a:p>
            <a:pPr lvl="1"/>
            <a:r>
              <a:rPr lang="de-DE"/>
              <a:t>Starke Abnahme der Feldstärke mit zunehmender Entfernung von den Leitern</a:t>
            </a:r>
          </a:p>
          <a:p>
            <a:pPr lvl="1"/>
            <a:endParaRPr lang="de-DE"/>
          </a:p>
          <a:p>
            <a:endParaRPr lang="de-DE"/>
          </a:p>
          <a:p>
            <a:endParaRPr lang="de-DE"/>
          </a:p>
          <a:p>
            <a:endParaRPr lang="de-DE"/>
          </a:p>
          <a:p>
            <a:r>
              <a:rPr lang="de-DE"/>
              <a:t>In der Regel fließt kein nennenswerter Strom</a:t>
            </a:r>
          </a:p>
          <a:p>
            <a:endParaRPr lang="de-DE" dirty="0"/>
          </a:p>
        </p:txBody>
      </p:sp>
      <p:pic>
        <p:nvPicPr>
          <p:cNvPr id="5" name="Picture 4">
            <a:extLst>
              <a:ext uri="{FF2B5EF4-FFF2-40B4-BE49-F238E27FC236}">
                <a16:creationId xmlns:a16="http://schemas.microsoft.com/office/drawing/2014/main" id="{6DF52AC9-1D57-D941-0875-3DF591F9D7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4452" y="1744426"/>
            <a:ext cx="1347181" cy="4257092"/>
          </a:xfrm>
          <a:prstGeom prst="rect">
            <a:avLst/>
          </a:prstGeom>
        </p:spPr>
      </p:pic>
      <p:sp>
        <p:nvSpPr>
          <p:cNvPr id="6" name="TextBox 5">
            <a:extLst>
              <a:ext uri="{FF2B5EF4-FFF2-40B4-BE49-F238E27FC236}">
                <a16:creationId xmlns:a16="http://schemas.microsoft.com/office/drawing/2014/main" id="{D256A279-2277-481B-C43C-9B1BADA6E73C}"/>
              </a:ext>
            </a:extLst>
          </p:cNvPr>
          <p:cNvSpPr txBox="1"/>
          <p:nvPr/>
        </p:nvSpPr>
        <p:spPr>
          <a:xfrm>
            <a:off x="9777374" y="1206426"/>
            <a:ext cx="2055884" cy="400110"/>
          </a:xfrm>
          <a:prstGeom prst="rect">
            <a:avLst/>
          </a:prstGeom>
          <a:noFill/>
        </p:spPr>
        <p:txBody>
          <a:bodyPr wrap="none" rtlCol="0">
            <a:spAutoFit/>
          </a:bodyPr>
          <a:lstStyle/>
          <a:p>
            <a:r>
              <a:rPr lang="de-DE" sz="2000" b="1" dirty="0">
                <a:latin typeface="Calibri" panose="020F0502020204030204" pitchFamily="34" charset="0"/>
                <a:ea typeface="Calibri" panose="020F0502020204030204" pitchFamily="34" charset="0"/>
                <a:cs typeface="Calibri" panose="020F0502020204030204" pitchFamily="34" charset="0"/>
              </a:rPr>
              <a:t>Netzfreischaltung</a:t>
            </a:r>
            <a:endParaRPr lang="de-DE" sz="1400" b="1" dirty="0">
              <a:latin typeface="Calibri" panose="020F0502020204030204" pitchFamily="34" charset="0"/>
              <a:ea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C488A31-E467-E6DD-D000-3ED37F0A894E}"/>
                  </a:ext>
                </a:extLst>
              </p:cNvPr>
              <p:cNvSpPr txBox="1"/>
              <p:nvPr/>
            </p:nvSpPr>
            <p:spPr>
              <a:xfrm>
                <a:off x="1199456" y="2996952"/>
                <a:ext cx="1171475" cy="7838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2400" b="1" i="1" smtClean="0">
                          <a:latin typeface="Cambria Math" panose="02040503050406030204" pitchFamily="18" charset="0"/>
                        </a:rPr>
                        <m:t>𝑬</m:t>
                      </m:r>
                      <m:r>
                        <a:rPr lang="de-DE" sz="2400" b="0" i="1">
                          <a:latin typeface="Cambria Math" panose="02040503050406030204" pitchFamily="18" charset="0"/>
                          <a:ea typeface="Cambria Math" panose="02040503050406030204" pitchFamily="18" charset="0"/>
                        </a:rPr>
                        <m:t>∝</m:t>
                      </m:r>
                      <m:f>
                        <m:fPr>
                          <m:ctrlPr>
                            <a:rPr lang="de-DE" sz="2400" i="1">
                              <a:latin typeface="Cambria Math" panose="02040503050406030204" pitchFamily="18" charset="0"/>
                              <a:ea typeface="Cambria Math" panose="02040503050406030204" pitchFamily="18" charset="0"/>
                            </a:rPr>
                          </m:ctrlPr>
                        </m:fPr>
                        <m:num>
                          <m:r>
                            <a:rPr lang="de-DE" sz="2400" b="0" i="1">
                              <a:latin typeface="Cambria Math" panose="02040503050406030204" pitchFamily="18" charset="0"/>
                              <a:ea typeface="Cambria Math" panose="02040503050406030204" pitchFamily="18" charset="0"/>
                            </a:rPr>
                            <m:t>1</m:t>
                          </m:r>
                        </m:num>
                        <m:den>
                          <m:sSup>
                            <m:sSupPr>
                              <m:ctrlPr>
                                <a:rPr lang="de-DE" sz="2400" i="1">
                                  <a:latin typeface="Cambria Math" panose="02040503050406030204" pitchFamily="18" charset="0"/>
                                  <a:ea typeface="Cambria Math" panose="02040503050406030204" pitchFamily="18" charset="0"/>
                                </a:rPr>
                              </m:ctrlPr>
                            </m:sSupPr>
                            <m:e>
                              <m:r>
                                <a:rPr lang="de-DE" sz="2400" b="0" i="1">
                                  <a:latin typeface="Cambria Math" panose="02040503050406030204" pitchFamily="18" charset="0"/>
                                  <a:ea typeface="Cambria Math" panose="02040503050406030204" pitchFamily="18" charset="0"/>
                                </a:rPr>
                                <m:t>𝑟</m:t>
                              </m:r>
                            </m:e>
                            <m:sup>
                              <m:r>
                                <a:rPr lang="de-DE" sz="2400" b="0" i="1">
                                  <a:latin typeface="Cambria Math" panose="02040503050406030204" pitchFamily="18" charset="0"/>
                                  <a:ea typeface="Cambria Math" panose="02040503050406030204" pitchFamily="18" charset="0"/>
                                </a:rPr>
                                <m:t>2</m:t>
                              </m:r>
                            </m:sup>
                          </m:sSup>
                        </m:den>
                      </m:f>
                    </m:oMath>
                  </m:oMathPara>
                </a14:m>
                <a:endParaRPr lang="de-DE" dirty="0"/>
              </a:p>
            </p:txBody>
          </p:sp>
        </mc:Choice>
        <mc:Fallback xmlns="">
          <p:sp>
            <p:nvSpPr>
              <p:cNvPr id="8" name="TextBox 7">
                <a:extLst>
                  <a:ext uri="{FF2B5EF4-FFF2-40B4-BE49-F238E27FC236}">
                    <a16:creationId xmlns:a16="http://schemas.microsoft.com/office/drawing/2014/main" id="{FC488A31-E467-E6DD-D000-3ED37F0A894E}"/>
                  </a:ext>
                </a:extLst>
              </p:cNvPr>
              <p:cNvSpPr txBox="1">
                <a:spLocks noRot="1" noChangeAspect="1" noMove="1" noResize="1" noEditPoints="1" noAdjustHandles="1" noChangeArrowheads="1" noChangeShapeType="1" noTextEdit="1"/>
              </p:cNvSpPr>
              <p:nvPr/>
            </p:nvSpPr>
            <p:spPr>
              <a:xfrm>
                <a:off x="1199456" y="2996952"/>
                <a:ext cx="1171475" cy="78380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C69CD49-18C2-D960-6BED-7BF28F90E9CD}"/>
                  </a:ext>
                </a:extLst>
              </p:cNvPr>
              <p:cNvSpPr txBox="1"/>
              <p:nvPr/>
            </p:nvSpPr>
            <p:spPr>
              <a:xfrm>
                <a:off x="1203769" y="3869333"/>
                <a:ext cx="1211550" cy="7838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2400" b="1" i="1" smtClean="0">
                          <a:latin typeface="Cambria Math" panose="02040503050406030204" pitchFamily="18" charset="0"/>
                        </a:rPr>
                        <m:t>𝑯</m:t>
                      </m:r>
                      <m:r>
                        <a:rPr lang="de-DE" sz="2400" b="0" i="1">
                          <a:latin typeface="Cambria Math" panose="02040503050406030204" pitchFamily="18" charset="0"/>
                          <a:ea typeface="Cambria Math" panose="02040503050406030204" pitchFamily="18" charset="0"/>
                        </a:rPr>
                        <m:t>∝</m:t>
                      </m:r>
                      <m:f>
                        <m:fPr>
                          <m:ctrlPr>
                            <a:rPr lang="de-DE" sz="2400" i="1">
                              <a:latin typeface="Cambria Math" panose="02040503050406030204" pitchFamily="18" charset="0"/>
                              <a:ea typeface="Cambria Math" panose="02040503050406030204" pitchFamily="18" charset="0"/>
                            </a:rPr>
                          </m:ctrlPr>
                        </m:fPr>
                        <m:num>
                          <m:r>
                            <a:rPr lang="de-DE" sz="2400" b="0" i="1">
                              <a:latin typeface="Cambria Math" panose="02040503050406030204" pitchFamily="18" charset="0"/>
                              <a:ea typeface="Cambria Math" panose="02040503050406030204" pitchFamily="18" charset="0"/>
                            </a:rPr>
                            <m:t>1</m:t>
                          </m:r>
                        </m:num>
                        <m:den>
                          <m:sSup>
                            <m:sSupPr>
                              <m:ctrlPr>
                                <a:rPr lang="de-DE" sz="2400" i="1">
                                  <a:latin typeface="Cambria Math" panose="02040503050406030204" pitchFamily="18" charset="0"/>
                                  <a:ea typeface="Cambria Math" panose="02040503050406030204" pitchFamily="18" charset="0"/>
                                </a:rPr>
                              </m:ctrlPr>
                            </m:sSupPr>
                            <m:e>
                              <m:r>
                                <a:rPr lang="de-DE" sz="2400" b="0" i="1">
                                  <a:latin typeface="Cambria Math" panose="02040503050406030204" pitchFamily="18" charset="0"/>
                                  <a:ea typeface="Cambria Math" panose="02040503050406030204" pitchFamily="18" charset="0"/>
                                </a:rPr>
                                <m:t>𝑟</m:t>
                              </m:r>
                            </m:e>
                            <m:sup>
                              <m:r>
                                <a:rPr lang="de-DE" sz="2400" b="0" i="1">
                                  <a:latin typeface="Cambria Math" panose="02040503050406030204" pitchFamily="18" charset="0"/>
                                  <a:ea typeface="Cambria Math" panose="02040503050406030204" pitchFamily="18" charset="0"/>
                                </a:rPr>
                                <m:t>2</m:t>
                              </m:r>
                            </m:sup>
                          </m:sSup>
                        </m:den>
                      </m:f>
                    </m:oMath>
                  </m:oMathPara>
                </a14:m>
                <a:endParaRPr lang="de-DE" dirty="0"/>
              </a:p>
            </p:txBody>
          </p:sp>
        </mc:Choice>
        <mc:Fallback xmlns="">
          <p:sp>
            <p:nvSpPr>
              <p:cNvPr id="9" name="TextBox 8">
                <a:extLst>
                  <a:ext uri="{FF2B5EF4-FFF2-40B4-BE49-F238E27FC236}">
                    <a16:creationId xmlns:a16="http://schemas.microsoft.com/office/drawing/2014/main" id="{9C69CD49-18C2-D960-6BED-7BF28F90E9CD}"/>
                  </a:ext>
                </a:extLst>
              </p:cNvPr>
              <p:cNvSpPr txBox="1">
                <a:spLocks noRot="1" noChangeAspect="1" noMove="1" noResize="1" noEditPoints="1" noAdjustHandles="1" noChangeArrowheads="1" noChangeShapeType="1" noTextEdit="1"/>
              </p:cNvSpPr>
              <p:nvPr/>
            </p:nvSpPr>
            <p:spPr>
              <a:xfrm>
                <a:off x="1203769" y="3869333"/>
                <a:ext cx="1211550" cy="78380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24A11DD-E21A-996C-F65C-028E5A2B63E0}"/>
                  </a:ext>
                </a:extLst>
              </p:cNvPr>
              <p:cNvSpPr txBox="1"/>
              <p:nvPr/>
            </p:nvSpPr>
            <p:spPr>
              <a:xfrm>
                <a:off x="2266000" y="2708920"/>
                <a:ext cx="1165704" cy="18620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1500" b="1" i="0" smtClean="0">
                          <a:latin typeface="Cambria Math" panose="02040503050406030204" pitchFamily="18" charset="0"/>
                        </a:rPr>
                        <m:t>}</m:t>
                      </m:r>
                    </m:oMath>
                  </m:oMathPara>
                </a14:m>
                <a:endParaRPr lang="de-DE" sz="2000" b="1" dirty="0"/>
              </a:p>
            </p:txBody>
          </p:sp>
        </mc:Choice>
        <mc:Fallback xmlns="">
          <p:sp>
            <p:nvSpPr>
              <p:cNvPr id="10" name="TextBox 9">
                <a:extLst>
                  <a:ext uri="{FF2B5EF4-FFF2-40B4-BE49-F238E27FC236}">
                    <a16:creationId xmlns:a16="http://schemas.microsoft.com/office/drawing/2014/main" id="{924A11DD-E21A-996C-F65C-028E5A2B63E0}"/>
                  </a:ext>
                </a:extLst>
              </p:cNvPr>
              <p:cNvSpPr txBox="1">
                <a:spLocks noRot="1" noChangeAspect="1" noMove="1" noResize="1" noEditPoints="1" noAdjustHandles="1" noChangeArrowheads="1" noChangeShapeType="1" noTextEdit="1"/>
              </p:cNvSpPr>
              <p:nvPr/>
            </p:nvSpPr>
            <p:spPr>
              <a:xfrm>
                <a:off x="2266000" y="2708920"/>
                <a:ext cx="1165704" cy="186204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BE10AE1-EC28-C856-8502-AB6F942A34BA}"/>
                  </a:ext>
                </a:extLst>
              </p:cNvPr>
              <p:cNvSpPr txBox="1"/>
              <p:nvPr/>
            </p:nvSpPr>
            <p:spPr>
              <a:xfrm>
                <a:off x="3392738" y="3564284"/>
                <a:ext cx="2113399" cy="5622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2400" b="1" i="1" smtClean="0">
                          <a:latin typeface="Cambria Math" panose="02040503050406030204" pitchFamily="18" charset="0"/>
                        </a:rPr>
                        <m:t>𝑺</m:t>
                      </m:r>
                      <m:r>
                        <a:rPr lang="de-DE" sz="2400" b="1" i="1" smtClean="0">
                          <a:latin typeface="Cambria Math" panose="02040503050406030204" pitchFamily="18" charset="0"/>
                        </a:rPr>
                        <m:t>=</m:t>
                      </m:r>
                      <m:r>
                        <a:rPr lang="de-DE" sz="2400" b="1" i="1">
                          <a:latin typeface="Cambria Math" panose="02040503050406030204" pitchFamily="18" charset="0"/>
                        </a:rPr>
                        <m:t>𝑬</m:t>
                      </m:r>
                      <m:r>
                        <a:rPr lang="de-DE" sz="2400" b="1" i="1" smtClean="0">
                          <a:latin typeface="Cambria Math" panose="02040503050406030204" pitchFamily="18" charset="0"/>
                          <a:ea typeface="Cambria Math" panose="02040503050406030204" pitchFamily="18" charset="0"/>
                        </a:rPr>
                        <m:t>×</m:t>
                      </m:r>
                      <m:r>
                        <a:rPr lang="de-DE" sz="2400" b="1" i="1" smtClean="0">
                          <a:latin typeface="Cambria Math" panose="02040503050406030204" pitchFamily="18" charset="0"/>
                        </a:rPr>
                        <m:t>𝑯</m:t>
                      </m:r>
                      <m:r>
                        <a:rPr lang="de-DE" sz="2400" b="1" i="1" smtClean="0">
                          <a:latin typeface="Cambria Math" panose="02040503050406030204" pitchFamily="18" charset="0"/>
                        </a:rPr>
                        <m:t>   </m:t>
                      </m:r>
                      <m:groupChr>
                        <m:groupChrPr>
                          <m:chr m:val="⇒"/>
                          <m:pos m:val="top"/>
                          <m:ctrlPr>
                            <a:rPr lang="de-DE" sz="2400" b="1" i="1" smtClean="0">
                              <a:latin typeface="Cambria Math" panose="02040503050406030204" pitchFamily="18" charset="0"/>
                            </a:rPr>
                          </m:ctrlPr>
                        </m:groupChrPr>
                        <m:e>
                          <m:r>
                            <m:rPr>
                              <m:brk m:alnAt="1"/>
                            </m:rPr>
                            <a:rPr lang="de-DE" sz="2400" b="1" i="1" smtClean="0">
                              <a:latin typeface="Cambria Math" panose="02040503050406030204" pitchFamily="18" charset="0"/>
                            </a:rPr>
                            <m:t> </m:t>
                          </m:r>
                        </m:e>
                      </m:groupChr>
                    </m:oMath>
                  </m:oMathPara>
                </a14:m>
                <a:endParaRPr lang="de-DE" dirty="0"/>
              </a:p>
            </p:txBody>
          </p:sp>
        </mc:Choice>
        <mc:Fallback xmlns="">
          <p:sp>
            <p:nvSpPr>
              <p:cNvPr id="11" name="TextBox 10">
                <a:extLst>
                  <a:ext uri="{FF2B5EF4-FFF2-40B4-BE49-F238E27FC236}">
                    <a16:creationId xmlns:a16="http://schemas.microsoft.com/office/drawing/2014/main" id="{CBE10AE1-EC28-C856-8502-AB6F942A34BA}"/>
                  </a:ext>
                </a:extLst>
              </p:cNvPr>
              <p:cNvSpPr txBox="1">
                <a:spLocks noRot="1" noChangeAspect="1" noMove="1" noResize="1" noEditPoints="1" noAdjustHandles="1" noChangeArrowheads="1" noChangeShapeType="1" noTextEdit="1"/>
              </p:cNvSpPr>
              <p:nvPr/>
            </p:nvSpPr>
            <p:spPr>
              <a:xfrm>
                <a:off x="3392738" y="3564284"/>
                <a:ext cx="2113399" cy="562270"/>
              </a:xfrm>
              <a:prstGeom prst="rect">
                <a:avLst/>
              </a:prstGeom>
              <a:blipFill>
                <a:blip r:embed="rId7"/>
                <a:stretch>
                  <a:fillRect t="-33696" r="-38728"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70C404D-E0E8-D804-EAC0-71274DF723D8}"/>
                  </a:ext>
                </a:extLst>
              </p:cNvPr>
              <p:cNvSpPr txBox="1"/>
              <p:nvPr/>
            </p:nvSpPr>
            <p:spPr>
              <a:xfrm>
                <a:off x="5558367" y="3388854"/>
                <a:ext cx="1144223" cy="7838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2400" b="1" i="1" smtClean="0">
                          <a:latin typeface="Cambria Math" panose="02040503050406030204" pitchFamily="18" charset="0"/>
                        </a:rPr>
                        <m:t>𝑺</m:t>
                      </m:r>
                      <m:r>
                        <a:rPr lang="de-DE" sz="2400" b="0" i="1">
                          <a:latin typeface="Cambria Math" panose="02040503050406030204" pitchFamily="18" charset="0"/>
                          <a:ea typeface="Cambria Math" panose="02040503050406030204" pitchFamily="18" charset="0"/>
                        </a:rPr>
                        <m:t>∝</m:t>
                      </m:r>
                      <m:f>
                        <m:fPr>
                          <m:ctrlPr>
                            <a:rPr lang="de-DE" sz="2400" i="1">
                              <a:latin typeface="Cambria Math" panose="02040503050406030204" pitchFamily="18" charset="0"/>
                              <a:ea typeface="Cambria Math" panose="02040503050406030204" pitchFamily="18" charset="0"/>
                            </a:rPr>
                          </m:ctrlPr>
                        </m:fPr>
                        <m:num>
                          <m:r>
                            <a:rPr lang="de-DE" sz="2400" b="0" i="1">
                              <a:latin typeface="Cambria Math" panose="02040503050406030204" pitchFamily="18" charset="0"/>
                              <a:ea typeface="Cambria Math" panose="02040503050406030204" pitchFamily="18" charset="0"/>
                            </a:rPr>
                            <m:t>1</m:t>
                          </m:r>
                        </m:num>
                        <m:den>
                          <m:sSup>
                            <m:sSupPr>
                              <m:ctrlPr>
                                <a:rPr lang="de-DE" sz="2400" i="1">
                                  <a:latin typeface="Cambria Math" panose="02040503050406030204" pitchFamily="18" charset="0"/>
                                  <a:ea typeface="Cambria Math" panose="02040503050406030204" pitchFamily="18" charset="0"/>
                                </a:rPr>
                              </m:ctrlPr>
                            </m:sSupPr>
                            <m:e>
                              <m:r>
                                <a:rPr lang="de-DE" sz="2400" b="0" i="1">
                                  <a:latin typeface="Cambria Math" panose="02040503050406030204" pitchFamily="18" charset="0"/>
                                  <a:ea typeface="Cambria Math" panose="02040503050406030204" pitchFamily="18" charset="0"/>
                                </a:rPr>
                                <m:t>𝑟</m:t>
                              </m:r>
                            </m:e>
                            <m:sup>
                              <m:r>
                                <a:rPr lang="de-DE" sz="2400" b="0" i="1" smtClean="0">
                                  <a:latin typeface="Cambria Math" panose="02040503050406030204" pitchFamily="18" charset="0"/>
                                  <a:ea typeface="Cambria Math" panose="02040503050406030204" pitchFamily="18" charset="0"/>
                                </a:rPr>
                                <m:t>4</m:t>
                              </m:r>
                            </m:sup>
                          </m:sSup>
                        </m:den>
                      </m:f>
                    </m:oMath>
                  </m:oMathPara>
                </a14:m>
                <a:endParaRPr lang="de-DE" dirty="0"/>
              </a:p>
            </p:txBody>
          </p:sp>
        </mc:Choice>
        <mc:Fallback xmlns="">
          <p:sp>
            <p:nvSpPr>
              <p:cNvPr id="12" name="TextBox 11">
                <a:extLst>
                  <a:ext uri="{FF2B5EF4-FFF2-40B4-BE49-F238E27FC236}">
                    <a16:creationId xmlns:a16="http://schemas.microsoft.com/office/drawing/2014/main" id="{B70C404D-E0E8-D804-EAC0-71274DF723D8}"/>
                  </a:ext>
                </a:extLst>
              </p:cNvPr>
              <p:cNvSpPr txBox="1">
                <a:spLocks noRot="1" noChangeAspect="1" noMove="1" noResize="1" noEditPoints="1" noAdjustHandles="1" noChangeArrowheads="1" noChangeShapeType="1" noTextEdit="1"/>
              </p:cNvSpPr>
              <p:nvPr/>
            </p:nvSpPr>
            <p:spPr>
              <a:xfrm>
                <a:off x="5558367" y="3388854"/>
                <a:ext cx="1144223" cy="78380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E1E603C-A4B3-AE6B-90D0-10D8A030D0F9}"/>
                  </a:ext>
                </a:extLst>
              </p:cNvPr>
              <p:cNvSpPr txBox="1"/>
              <p:nvPr/>
            </p:nvSpPr>
            <p:spPr>
              <a:xfrm>
                <a:off x="2783632" y="5337212"/>
                <a:ext cx="3843360" cy="562270"/>
              </a:xfrm>
              <a:prstGeom prst="rect">
                <a:avLst/>
              </a:prstGeom>
              <a:noFill/>
            </p:spPr>
            <p:txBody>
              <a:bodyPr wrap="none" rtlCol="0">
                <a:spAutoFit/>
              </a:bodyPr>
              <a:lstStyle/>
              <a:p>
                <a14:m>
                  <m:oMath xmlns:m="http://schemas.openxmlformats.org/officeDocument/2006/math">
                    <m:r>
                      <a:rPr lang="de-DE" sz="2400" b="0" i="1" smtClean="0">
                        <a:latin typeface="Cambria Math" panose="02040503050406030204" pitchFamily="18" charset="0"/>
                      </a:rPr>
                      <m:t>𝐼</m:t>
                    </m:r>
                    <m:r>
                      <a:rPr lang="de-DE" sz="2400" b="0" i="1" smtClean="0">
                        <a:latin typeface="Cambria Math" panose="02040503050406030204" pitchFamily="18" charset="0"/>
                      </a:rPr>
                      <m:t>=0   </m:t>
                    </m:r>
                    <m:groupChr>
                      <m:groupChrPr>
                        <m:chr m:val="⇒"/>
                        <m:pos m:val="top"/>
                        <m:ctrlPr>
                          <a:rPr lang="de-DE" sz="2400" i="1">
                            <a:latin typeface="Cambria Math" panose="02040503050406030204" pitchFamily="18" charset="0"/>
                          </a:rPr>
                        </m:ctrlPr>
                      </m:groupChrPr>
                      <m:e>
                        <m:r>
                          <m:rPr>
                            <m:brk m:alnAt="1"/>
                          </m:rPr>
                          <a:rPr lang="de-DE" sz="2400" i="1">
                            <a:latin typeface="Cambria Math" panose="02040503050406030204" pitchFamily="18" charset="0"/>
                          </a:rPr>
                          <m:t> </m:t>
                        </m:r>
                      </m:e>
                    </m:groupChr>
                    <m:r>
                      <a:rPr lang="de-DE" sz="2400" i="1">
                        <a:latin typeface="Cambria Math" panose="02040503050406030204" pitchFamily="18" charset="0"/>
                      </a:rPr>
                      <m:t>  </m:t>
                    </m:r>
                    <m:r>
                      <a:rPr lang="de-DE" sz="2400" b="1" i="1" smtClean="0">
                        <a:latin typeface="Cambria Math" panose="02040503050406030204" pitchFamily="18" charset="0"/>
                      </a:rPr>
                      <m:t> </m:t>
                    </m:r>
                    <m:r>
                      <a:rPr lang="de-DE" sz="2400" b="1" i="1">
                        <a:latin typeface="Cambria Math" panose="02040503050406030204" pitchFamily="18" charset="0"/>
                      </a:rPr>
                      <m:t>𝑯</m:t>
                    </m:r>
                    <m:r>
                      <a:rPr lang="de-DE" sz="2400" i="1">
                        <a:latin typeface="Cambria Math" panose="02040503050406030204" pitchFamily="18" charset="0"/>
                      </a:rPr>
                      <m:t>=0</m:t>
                    </m:r>
                    <m:r>
                      <a:rPr lang="de-DE" sz="2400" b="0" i="1" smtClean="0">
                        <a:latin typeface="Cambria Math" panose="02040503050406030204" pitchFamily="18" charset="0"/>
                      </a:rPr>
                      <m:t>   </m:t>
                    </m:r>
                    <m:groupChr>
                      <m:groupChrPr>
                        <m:chr m:val="⇒"/>
                        <m:pos m:val="top"/>
                        <m:ctrlPr>
                          <a:rPr lang="de-DE" sz="2400" i="1" smtClean="0">
                            <a:latin typeface="Cambria Math" panose="02040503050406030204" pitchFamily="18" charset="0"/>
                          </a:rPr>
                        </m:ctrlPr>
                      </m:groupChrPr>
                      <m:e>
                        <m:r>
                          <m:rPr>
                            <m:brk m:alnAt="1"/>
                          </m:rPr>
                          <a:rPr lang="de-DE" sz="2400" b="0" i="1" smtClean="0">
                            <a:latin typeface="Cambria Math" panose="02040503050406030204" pitchFamily="18" charset="0"/>
                          </a:rPr>
                          <m:t> </m:t>
                        </m:r>
                      </m:e>
                    </m:groupChr>
                    <m:r>
                      <a:rPr lang="de-DE" sz="2400" b="0" i="1" smtClean="0">
                        <a:latin typeface="Cambria Math" panose="02040503050406030204" pitchFamily="18" charset="0"/>
                      </a:rPr>
                      <m:t>   </m:t>
                    </m:r>
                    <m:r>
                      <a:rPr lang="de-DE" sz="2400" b="1" i="1" smtClean="0">
                        <a:latin typeface="Cambria Math" panose="02040503050406030204" pitchFamily="18" charset="0"/>
                      </a:rPr>
                      <m:t>𝑺</m:t>
                    </m:r>
                    <m:r>
                      <a:rPr lang="de-DE" sz="2400" b="0" i="1" smtClean="0">
                        <a:latin typeface="Cambria Math" panose="02040503050406030204" pitchFamily="18" charset="0"/>
                      </a:rPr>
                      <m:t>=0</m:t>
                    </m:r>
                  </m:oMath>
                </a14:m>
                <a:r>
                  <a:rPr lang="de-DE" dirty="0"/>
                  <a:t> </a:t>
                </a:r>
              </a:p>
            </p:txBody>
          </p:sp>
        </mc:Choice>
        <mc:Fallback xmlns="">
          <p:sp>
            <p:nvSpPr>
              <p:cNvPr id="13" name="TextBox 12">
                <a:extLst>
                  <a:ext uri="{FF2B5EF4-FFF2-40B4-BE49-F238E27FC236}">
                    <a16:creationId xmlns:a16="http://schemas.microsoft.com/office/drawing/2014/main" id="{4E1E603C-A4B3-AE6B-90D0-10D8A030D0F9}"/>
                  </a:ext>
                </a:extLst>
              </p:cNvPr>
              <p:cNvSpPr txBox="1">
                <a:spLocks noRot="1" noChangeAspect="1" noMove="1" noResize="1" noEditPoints="1" noAdjustHandles="1" noChangeArrowheads="1" noChangeShapeType="1" noTextEdit="1"/>
              </p:cNvSpPr>
              <p:nvPr/>
            </p:nvSpPr>
            <p:spPr>
              <a:xfrm>
                <a:off x="2783632" y="5337212"/>
                <a:ext cx="3843360" cy="562270"/>
              </a:xfrm>
              <a:prstGeom prst="rect">
                <a:avLst/>
              </a:prstGeom>
              <a:blipFill>
                <a:blip r:embed="rId9"/>
                <a:stretch>
                  <a:fillRect l="-476" t="-33696" b="-50000"/>
                </a:stretch>
              </a:blipFill>
            </p:spPr>
            <p:txBody>
              <a:bodyPr/>
              <a:lstStyle/>
              <a:p>
                <a:r>
                  <a:rPr lang="en-US">
                    <a:noFill/>
                  </a:rPr>
                  <a:t> </a:t>
                </a:r>
              </a:p>
            </p:txBody>
          </p:sp>
        </mc:Fallback>
      </mc:AlternateContent>
    </p:spTree>
    <p:extLst>
      <p:ext uri="{BB962C8B-B14F-4D97-AF65-F5344CB8AC3E}">
        <p14:creationId xmlns:p14="http://schemas.microsoft.com/office/powerpoint/2010/main" val="2947171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60561-F757-CB28-2363-ED396718067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D37FE6B-EE7E-00B1-8FF4-3850BB55FE82}"/>
              </a:ext>
            </a:extLst>
          </p:cNvPr>
          <p:cNvSpPr>
            <a:spLocks noGrp="1"/>
          </p:cNvSpPr>
          <p:nvPr>
            <p:ph type="title"/>
          </p:nvPr>
        </p:nvSpPr>
        <p:spPr/>
        <p:txBody>
          <a:bodyPr>
            <a:normAutofit/>
          </a:bodyPr>
          <a:lstStyle/>
          <a:p>
            <a:br>
              <a:rPr lang="de-DE" sz="3100" dirty="0"/>
            </a:br>
            <a:r>
              <a:rPr lang="de-DE" sz="3100" dirty="0"/>
              <a:t>Danke für eure Aufmerksamkeit  …</a:t>
            </a:r>
            <a:endParaRPr lang="de-DE" noProof="0" dirty="0"/>
          </a:p>
        </p:txBody>
      </p:sp>
      <p:pic>
        <p:nvPicPr>
          <p:cNvPr id="2" name="Picture 1">
            <a:extLst>
              <a:ext uri="{FF2B5EF4-FFF2-40B4-BE49-F238E27FC236}">
                <a16:creationId xmlns:a16="http://schemas.microsoft.com/office/drawing/2014/main" id="{EE2A0408-9273-9196-7F27-D9F9BAF90E9A}"/>
              </a:ext>
            </a:extLst>
          </p:cNvPr>
          <p:cNvPicPr>
            <a:picLocks noChangeAspect="1"/>
          </p:cNvPicPr>
          <p:nvPr/>
        </p:nvPicPr>
        <p:blipFill>
          <a:blip r:embed="rId3" cstate="print">
            <a:extLst>
              <a:ext uri="{28A0092B-C50C-407E-A947-70E740481C1C}">
                <a14:useLocalDpi xmlns:a14="http://schemas.microsoft.com/office/drawing/2010/main" val="0"/>
              </a:ext>
            </a:extLst>
          </a:blip>
          <a:srcRect t="27444" b="20346"/>
          <a:stretch>
            <a:fillRect/>
          </a:stretch>
        </p:blipFill>
        <p:spPr>
          <a:xfrm>
            <a:off x="0" y="8620"/>
            <a:ext cx="12204000" cy="4248000"/>
          </a:xfrm>
          <a:prstGeom prst="rect">
            <a:avLst/>
          </a:prstGeom>
        </p:spPr>
      </p:pic>
    </p:spTree>
    <p:extLst>
      <p:ext uri="{BB962C8B-B14F-4D97-AF65-F5344CB8AC3E}">
        <p14:creationId xmlns:p14="http://schemas.microsoft.com/office/powerpoint/2010/main" val="2570396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noProof="0" dirty="0"/>
              <a:t>Energietransport im Leiter ?</a:t>
            </a:r>
          </a:p>
        </p:txBody>
      </p:sp>
      <mc:AlternateContent xmlns:mc="http://schemas.openxmlformats.org/markup-compatibility/2006" xmlns:a14="http://schemas.microsoft.com/office/drawing/2010/main">
        <mc:Choice Requires="a14">
          <p:sp>
            <p:nvSpPr>
              <p:cNvPr id="4" name="Rectangle 3"/>
              <p:cNvSpPr/>
              <p:nvPr/>
            </p:nvSpPr>
            <p:spPr>
              <a:xfrm>
                <a:off x="2351589" y="1240014"/>
                <a:ext cx="1622495" cy="7848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2400" i="1" smtClean="0">
                          <a:latin typeface="Cambria Math" panose="02040503050406030204" pitchFamily="18" charset="0"/>
                        </a:rPr>
                        <m:t>𝐸</m:t>
                      </m:r>
                      <m:r>
                        <a:rPr lang="de-DE" sz="2400">
                          <a:latin typeface="Cambria Math" panose="02040503050406030204" pitchFamily="18" charset="0"/>
                        </a:rPr>
                        <m:t>=</m:t>
                      </m:r>
                      <m:r>
                        <a:rPr lang="de-DE" sz="2400" i="1">
                          <a:latin typeface="Cambria Math" panose="02040503050406030204" pitchFamily="18" charset="0"/>
                        </a:rPr>
                        <m:t>𝜌</m:t>
                      </m:r>
                      <m:f>
                        <m:fPr>
                          <m:ctrlPr>
                            <a:rPr lang="de-DE" sz="2400" i="1">
                              <a:latin typeface="Cambria Math" panose="02040503050406030204" pitchFamily="18" charset="0"/>
                            </a:rPr>
                          </m:ctrlPr>
                        </m:fPr>
                        <m:num>
                          <m:r>
                            <a:rPr lang="de-DE" sz="2400">
                              <a:latin typeface="Cambria Math" panose="02040503050406030204" pitchFamily="18" charset="0"/>
                            </a:rPr>
                            <m:t>4∙</m:t>
                          </m:r>
                          <m:r>
                            <a:rPr lang="de-DE" sz="2400" i="1">
                              <a:latin typeface="Cambria Math" panose="02040503050406030204" pitchFamily="18" charset="0"/>
                            </a:rPr>
                            <m:t>𝐼</m:t>
                          </m:r>
                        </m:num>
                        <m:den>
                          <m:sSup>
                            <m:sSupPr>
                              <m:ctrlPr>
                                <a:rPr lang="de-DE" sz="2400" i="1">
                                  <a:latin typeface="Cambria Math" panose="02040503050406030204" pitchFamily="18" charset="0"/>
                                </a:rPr>
                              </m:ctrlPr>
                            </m:sSupPr>
                            <m:e>
                              <m:r>
                                <a:rPr lang="de-DE" sz="2400" i="1">
                                  <a:latin typeface="Cambria Math" panose="02040503050406030204" pitchFamily="18" charset="0"/>
                                </a:rPr>
                                <m:t>𝑑</m:t>
                              </m:r>
                            </m:e>
                            <m:sup>
                              <m:r>
                                <a:rPr lang="de-DE" sz="2400">
                                  <a:latin typeface="Cambria Math" panose="02040503050406030204" pitchFamily="18" charset="0"/>
                                </a:rPr>
                                <m:t>2</m:t>
                              </m:r>
                            </m:sup>
                          </m:sSup>
                          <m:r>
                            <a:rPr lang="de-DE" sz="2400" i="1">
                              <a:latin typeface="Cambria Math" panose="02040503050406030204" pitchFamily="18" charset="0"/>
                            </a:rPr>
                            <m:t>𝜋</m:t>
                          </m:r>
                        </m:den>
                      </m:f>
                    </m:oMath>
                  </m:oMathPara>
                </a14:m>
                <a:endParaRPr lang="de-DE" sz="2400" dirty="0"/>
              </a:p>
            </p:txBody>
          </p:sp>
        </mc:Choice>
        <mc:Fallback xmlns="">
          <p:sp>
            <p:nvSpPr>
              <p:cNvPr id="4" name="Rectangle 3"/>
              <p:cNvSpPr>
                <a:spLocks noRot="1" noChangeAspect="1" noMove="1" noResize="1" noEditPoints="1" noAdjustHandles="1" noChangeArrowheads="1" noChangeShapeType="1" noTextEdit="1"/>
              </p:cNvSpPr>
              <p:nvPr/>
            </p:nvSpPr>
            <p:spPr>
              <a:xfrm>
                <a:off x="2351589" y="1240014"/>
                <a:ext cx="1622495" cy="78483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473536" y="1232761"/>
                <a:ext cx="1270541" cy="7837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2400" i="1" smtClean="0">
                          <a:latin typeface="Cambria Math" panose="02040503050406030204" pitchFamily="18" charset="0"/>
                        </a:rPr>
                        <m:t>𝐻</m:t>
                      </m:r>
                      <m:r>
                        <a:rPr lang="de-DE" sz="2400">
                          <a:latin typeface="Cambria Math" panose="02040503050406030204" pitchFamily="18" charset="0"/>
                        </a:rPr>
                        <m:t>=</m:t>
                      </m:r>
                      <m:f>
                        <m:fPr>
                          <m:ctrlPr>
                            <a:rPr lang="de-DE" sz="2400" i="1">
                              <a:latin typeface="Cambria Math" panose="02040503050406030204" pitchFamily="18" charset="0"/>
                            </a:rPr>
                          </m:ctrlPr>
                        </m:fPr>
                        <m:num>
                          <m:r>
                            <a:rPr lang="de-DE" sz="2400" i="1">
                              <a:latin typeface="Cambria Math" panose="02040503050406030204" pitchFamily="18" charset="0"/>
                            </a:rPr>
                            <m:t>𝐼</m:t>
                          </m:r>
                        </m:num>
                        <m:den>
                          <m:r>
                            <a:rPr lang="de-DE" sz="2400" i="1">
                              <a:latin typeface="Cambria Math" panose="02040503050406030204" pitchFamily="18" charset="0"/>
                            </a:rPr>
                            <m:t>𝑑</m:t>
                          </m:r>
                          <m:r>
                            <a:rPr lang="de-DE" sz="2400" i="1">
                              <a:latin typeface="Cambria Math" panose="02040503050406030204" pitchFamily="18" charset="0"/>
                            </a:rPr>
                            <m:t>𝜋</m:t>
                          </m:r>
                        </m:den>
                      </m:f>
                    </m:oMath>
                  </m:oMathPara>
                </a14:m>
                <a:endParaRPr lang="de-DE" sz="2400" dirty="0"/>
              </a:p>
            </p:txBody>
          </p:sp>
        </mc:Choice>
        <mc:Fallback xmlns="">
          <p:sp>
            <p:nvSpPr>
              <p:cNvPr id="5" name="Rectangle 4"/>
              <p:cNvSpPr>
                <a:spLocks noRot="1" noChangeAspect="1" noMove="1" noResize="1" noEditPoints="1" noAdjustHandles="1" noChangeArrowheads="1" noChangeShapeType="1" noTextEdit="1"/>
              </p:cNvSpPr>
              <p:nvPr/>
            </p:nvSpPr>
            <p:spPr>
              <a:xfrm>
                <a:off x="5473536" y="1232761"/>
                <a:ext cx="1270541" cy="78374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100136" y="1196757"/>
                <a:ext cx="1740285" cy="8334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2400" i="1" smtClean="0">
                          <a:latin typeface="Cambria Math" panose="02040503050406030204" pitchFamily="18" charset="0"/>
                        </a:rPr>
                        <m:t>𝑆</m:t>
                      </m:r>
                      <m:r>
                        <a:rPr lang="de-DE" sz="2400">
                          <a:latin typeface="Cambria Math" panose="02040503050406030204" pitchFamily="18" charset="0"/>
                        </a:rPr>
                        <m:t>=</m:t>
                      </m:r>
                      <m:r>
                        <a:rPr lang="de-DE" sz="2400" i="1">
                          <a:latin typeface="Cambria Math" panose="02040503050406030204" pitchFamily="18" charset="0"/>
                        </a:rPr>
                        <m:t>𝜌</m:t>
                      </m:r>
                      <m:f>
                        <m:fPr>
                          <m:ctrlPr>
                            <a:rPr lang="de-DE" sz="2400" i="1">
                              <a:latin typeface="Cambria Math" panose="02040503050406030204" pitchFamily="18" charset="0"/>
                            </a:rPr>
                          </m:ctrlPr>
                        </m:fPr>
                        <m:num>
                          <m:r>
                            <a:rPr lang="de-DE" sz="2400">
                              <a:latin typeface="Cambria Math" panose="02040503050406030204" pitchFamily="18" charset="0"/>
                            </a:rPr>
                            <m:t>4∙</m:t>
                          </m:r>
                          <m:sSup>
                            <m:sSupPr>
                              <m:ctrlPr>
                                <a:rPr lang="de-DE" sz="2400" i="1">
                                  <a:latin typeface="Cambria Math" panose="02040503050406030204" pitchFamily="18" charset="0"/>
                                </a:rPr>
                              </m:ctrlPr>
                            </m:sSupPr>
                            <m:e>
                              <m:r>
                                <a:rPr lang="de-DE" sz="2400" i="1">
                                  <a:latin typeface="Cambria Math" panose="02040503050406030204" pitchFamily="18" charset="0"/>
                                </a:rPr>
                                <m:t>𝐼</m:t>
                              </m:r>
                            </m:e>
                            <m:sup>
                              <m:r>
                                <a:rPr lang="de-DE" sz="2400">
                                  <a:latin typeface="Cambria Math" panose="02040503050406030204" pitchFamily="18" charset="0"/>
                                </a:rPr>
                                <m:t>2</m:t>
                              </m:r>
                            </m:sup>
                          </m:sSup>
                        </m:num>
                        <m:den>
                          <m:sSup>
                            <m:sSupPr>
                              <m:ctrlPr>
                                <a:rPr lang="de-DE" sz="2400" i="1">
                                  <a:latin typeface="Cambria Math" panose="02040503050406030204" pitchFamily="18" charset="0"/>
                                </a:rPr>
                              </m:ctrlPr>
                            </m:sSupPr>
                            <m:e>
                              <m:r>
                                <a:rPr lang="de-DE" sz="2400" i="1">
                                  <a:latin typeface="Cambria Math" panose="02040503050406030204" pitchFamily="18" charset="0"/>
                                </a:rPr>
                                <m:t>𝑑</m:t>
                              </m:r>
                            </m:e>
                            <m:sup>
                              <m:r>
                                <a:rPr lang="de-DE" sz="2400">
                                  <a:latin typeface="Cambria Math" panose="02040503050406030204" pitchFamily="18" charset="0"/>
                                </a:rPr>
                                <m:t>3</m:t>
                              </m:r>
                            </m:sup>
                          </m:sSup>
                          <m:sSup>
                            <m:sSupPr>
                              <m:ctrlPr>
                                <a:rPr lang="de-DE" sz="2400" i="1">
                                  <a:latin typeface="Cambria Math" panose="02040503050406030204" pitchFamily="18" charset="0"/>
                                </a:rPr>
                              </m:ctrlPr>
                            </m:sSupPr>
                            <m:e>
                              <m:r>
                                <a:rPr lang="de-DE" sz="2400" i="1">
                                  <a:latin typeface="Cambria Math" panose="02040503050406030204" pitchFamily="18" charset="0"/>
                                </a:rPr>
                                <m:t>𝜋</m:t>
                              </m:r>
                            </m:e>
                            <m:sup>
                              <m:r>
                                <a:rPr lang="de-DE" sz="2400">
                                  <a:latin typeface="Cambria Math" panose="02040503050406030204" pitchFamily="18" charset="0"/>
                                </a:rPr>
                                <m:t>2</m:t>
                              </m:r>
                            </m:sup>
                          </m:sSup>
                        </m:den>
                      </m:f>
                    </m:oMath>
                  </m:oMathPara>
                </a14:m>
                <a:endParaRPr lang="de-DE" sz="2400" dirty="0"/>
              </a:p>
            </p:txBody>
          </p:sp>
        </mc:Choice>
        <mc:Fallback xmlns="">
          <p:sp>
            <p:nvSpPr>
              <p:cNvPr id="6" name="Rectangle 5"/>
              <p:cNvSpPr>
                <a:spLocks noRot="1" noChangeAspect="1" noMove="1" noResize="1" noEditPoints="1" noAdjustHandles="1" noChangeArrowheads="1" noChangeShapeType="1" noTextEdit="1"/>
              </p:cNvSpPr>
              <p:nvPr/>
            </p:nvSpPr>
            <p:spPr>
              <a:xfrm>
                <a:off x="8100136" y="1196757"/>
                <a:ext cx="1740285" cy="83343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495600" y="5379608"/>
                <a:ext cx="7200800"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sz="2400" smtClean="0">
                          <a:latin typeface="Cambria Math" panose="02040503050406030204" pitchFamily="18" charset="0"/>
                        </a:rPr>
                        <m:t>∆</m:t>
                      </m:r>
                      <m:r>
                        <a:rPr lang="de-DE" sz="2400" i="1">
                          <a:latin typeface="Cambria Math" panose="02040503050406030204" pitchFamily="18" charset="0"/>
                        </a:rPr>
                        <m:t>𝑃</m:t>
                      </m:r>
                      <m:r>
                        <a:rPr lang="de-DE" sz="2400">
                          <a:latin typeface="Cambria Math" panose="02040503050406030204" pitchFamily="18" charset="0"/>
                        </a:rPr>
                        <m:t>=</m:t>
                      </m:r>
                      <m:r>
                        <a:rPr lang="de-DE" sz="2400" i="1">
                          <a:latin typeface="Cambria Math" panose="02040503050406030204" pitchFamily="18" charset="0"/>
                        </a:rPr>
                        <m:t>𝑆</m:t>
                      </m:r>
                      <m:r>
                        <a:rPr lang="de-DE" sz="2400">
                          <a:latin typeface="Cambria Math" panose="02040503050406030204" pitchFamily="18" charset="0"/>
                        </a:rPr>
                        <m:t>∙∆</m:t>
                      </m:r>
                      <m:r>
                        <a:rPr lang="de-DE" sz="2400" i="1">
                          <a:latin typeface="Cambria Math" panose="02040503050406030204" pitchFamily="18" charset="0"/>
                        </a:rPr>
                        <m:t>𝑂</m:t>
                      </m:r>
                      <m:r>
                        <a:rPr lang="de-DE" sz="2400">
                          <a:latin typeface="Cambria Math" panose="02040503050406030204" pitchFamily="18" charset="0"/>
                        </a:rPr>
                        <m:t>=</m:t>
                      </m:r>
                      <m:r>
                        <a:rPr lang="de-DE" sz="2400" i="1">
                          <a:latin typeface="Cambria Math" panose="02040503050406030204" pitchFamily="18" charset="0"/>
                        </a:rPr>
                        <m:t>𝑆</m:t>
                      </m:r>
                      <m:r>
                        <a:rPr lang="de-DE" sz="2400">
                          <a:latin typeface="Cambria Math" panose="02040503050406030204" pitchFamily="18" charset="0"/>
                        </a:rPr>
                        <m:t>∙∆</m:t>
                      </m:r>
                      <m:r>
                        <a:rPr lang="de-DE" sz="2400" i="1">
                          <a:latin typeface="Cambria Math" panose="02040503050406030204" pitchFamily="18" charset="0"/>
                        </a:rPr>
                        <m:t>𝑦</m:t>
                      </m:r>
                      <m:r>
                        <a:rPr lang="de-DE" sz="2400">
                          <a:latin typeface="Cambria Math" panose="02040503050406030204" pitchFamily="18" charset="0"/>
                        </a:rPr>
                        <m:t>∙</m:t>
                      </m:r>
                      <m:r>
                        <a:rPr lang="de-DE" sz="2400" i="1">
                          <a:latin typeface="Cambria Math" panose="02040503050406030204" pitchFamily="18" charset="0"/>
                        </a:rPr>
                        <m:t>𝑑</m:t>
                      </m:r>
                      <m:r>
                        <a:rPr lang="de-DE" sz="2400" i="1">
                          <a:latin typeface="Cambria Math" panose="02040503050406030204" pitchFamily="18" charset="0"/>
                        </a:rPr>
                        <m:t>𝜋</m:t>
                      </m:r>
                      <m:r>
                        <a:rPr lang="de-DE" sz="2400">
                          <a:latin typeface="Cambria Math" panose="02040503050406030204" pitchFamily="18" charset="0"/>
                        </a:rPr>
                        <m:t>=</m:t>
                      </m:r>
                      <m:r>
                        <a:rPr lang="de-DE" sz="2400" i="1">
                          <a:latin typeface="Cambria Math" panose="02040503050406030204" pitchFamily="18" charset="0"/>
                        </a:rPr>
                        <m:t>…</m:t>
                      </m:r>
                      <m:r>
                        <a:rPr lang="de-DE" sz="2400">
                          <a:latin typeface="Cambria Math" panose="02040503050406030204" pitchFamily="18" charset="0"/>
                        </a:rPr>
                        <m:t>=∆</m:t>
                      </m:r>
                      <m:r>
                        <a:rPr lang="de-DE" sz="2400" i="1">
                          <a:latin typeface="Cambria Math" panose="02040503050406030204" pitchFamily="18" charset="0"/>
                        </a:rPr>
                        <m:t>𝑅</m:t>
                      </m:r>
                      <m:r>
                        <a:rPr lang="de-DE" sz="2400">
                          <a:latin typeface="Cambria Math" panose="02040503050406030204" pitchFamily="18" charset="0"/>
                        </a:rPr>
                        <m:t>∙</m:t>
                      </m:r>
                      <m:sSup>
                        <m:sSupPr>
                          <m:ctrlPr>
                            <a:rPr lang="de-DE" sz="2400" i="1">
                              <a:latin typeface="Cambria Math" panose="02040503050406030204" pitchFamily="18" charset="0"/>
                            </a:rPr>
                          </m:ctrlPr>
                        </m:sSupPr>
                        <m:e>
                          <m:r>
                            <a:rPr lang="de-DE" sz="2400" i="1">
                              <a:latin typeface="Cambria Math" panose="02040503050406030204" pitchFamily="18" charset="0"/>
                            </a:rPr>
                            <m:t>𝐼</m:t>
                          </m:r>
                        </m:e>
                        <m:sup>
                          <m:r>
                            <a:rPr lang="de-DE" sz="2400">
                              <a:latin typeface="Cambria Math" panose="02040503050406030204" pitchFamily="18" charset="0"/>
                            </a:rPr>
                            <m:t>2</m:t>
                          </m:r>
                        </m:sup>
                      </m:sSup>
                    </m:oMath>
                  </m:oMathPara>
                </a14:m>
                <a:endParaRPr lang="de-DE" sz="2400" dirty="0"/>
              </a:p>
            </p:txBody>
          </p:sp>
        </mc:Choice>
        <mc:Fallback xmlns="">
          <p:sp>
            <p:nvSpPr>
              <p:cNvPr id="7" name="Rectangle 6"/>
              <p:cNvSpPr>
                <a:spLocks noRot="1" noChangeAspect="1" noMove="1" noResize="1" noEditPoints="1" noAdjustHandles="1" noChangeArrowheads="1" noChangeShapeType="1" noTextEdit="1"/>
              </p:cNvSpPr>
              <p:nvPr/>
            </p:nvSpPr>
            <p:spPr>
              <a:xfrm>
                <a:off x="2495600" y="5379608"/>
                <a:ext cx="7200800" cy="461665"/>
              </a:xfrm>
              <a:prstGeom prst="rect">
                <a:avLst/>
              </a:prstGeom>
              <a:blipFill>
                <a:blip r:embed="rId6"/>
                <a:stretch>
                  <a:fillRect b="-13158"/>
                </a:stretch>
              </a:blipFill>
            </p:spPr>
            <p:txBody>
              <a:bodyPr/>
              <a:lstStyle/>
              <a:p>
                <a:r>
                  <a:rPr lang="en-US">
                    <a:noFill/>
                  </a:rPr>
                  <a:t> </a:t>
                </a:r>
              </a:p>
            </p:txBody>
          </p:sp>
        </mc:Fallback>
      </mc:AlternateContent>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3797" y="2277192"/>
            <a:ext cx="3850105" cy="2880000"/>
          </a:xfrm>
          <a:prstGeom prst="rect">
            <a:avLst/>
          </a:prstGeom>
        </p:spPr>
      </p:pic>
      <p:sp>
        <p:nvSpPr>
          <p:cNvPr id="9" name="Rounded Rectangle 8"/>
          <p:cNvSpPr/>
          <p:nvPr/>
        </p:nvSpPr>
        <p:spPr>
          <a:xfrm>
            <a:off x="3390518" y="5337212"/>
            <a:ext cx="540000" cy="576000"/>
          </a:xfrm>
          <a:prstGeom prst="roundRect">
            <a:avLst/>
          </a:prstGeom>
          <a:noFill/>
          <a:ln w="50800">
            <a:solidFill>
              <a:srgbClr val="BE1110"/>
            </a:solidFill>
          </a:ln>
          <a:effectLst/>
        </p:spPr>
        <p:style>
          <a:lnRef idx="2">
            <a:schemeClr val="accent1">
              <a:shade val="50000"/>
            </a:schemeClr>
          </a:lnRef>
          <a:fillRef idx="1">
            <a:schemeClr val="accent1"/>
          </a:fillRef>
          <a:effectRef idx="0">
            <a:schemeClr val="accent1"/>
          </a:effectRef>
          <a:fontRef idx="minor">
            <a:schemeClr val="lt1"/>
          </a:fontRef>
        </p:style>
        <p:txBody>
          <a:bodyPr lIns="144000" tIns="36000" rIns="36000" bIns="36000" rtlCol="0" anchor="ctr"/>
          <a:lstStyle/>
          <a:p>
            <a:pPr algn="ctr"/>
            <a:endParaRPr lang="de-DE" sz="2400" dirty="0">
              <a:solidFill>
                <a:schemeClr val="tx1"/>
              </a:solidFill>
            </a:endParaRPr>
          </a:p>
        </p:txBody>
      </p:sp>
      <p:sp>
        <p:nvSpPr>
          <p:cNvPr id="10" name="Rounded Rectangle 9"/>
          <p:cNvSpPr/>
          <p:nvPr/>
        </p:nvSpPr>
        <p:spPr>
          <a:xfrm>
            <a:off x="7772732" y="5337212"/>
            <a:ext cx="972000" cy="576000"/>
          </a:xfrm>
          <a:prstGeom prst="roundRect">
            <a:avLst/>
          </a:prstGeom>
          <a:noFill/>
          <a:ln w="50800">
            <a:solidFill>
              <a:srgbClr val="BE1110"/>
            </a:solidFill>
          </a:ln>
          <a:effectLst/>
        </p:spPr>
        <p:style>
          <a:lnRef idx="2">
            <a:schemeClr val="accent1">
              <a:shade val="50000"/>
            </a:schemeClr>
          </a:lnRef>
          <a:fillRef idx="1">
            <a:schemeClr val="accent1"/>
          </a:fillRef>
          <a:effectRef idx="0">
            <a:schemeClr val="accent1"/>
          </a:effectRef>
          <a:fontRef idx="minor">
            <a:schemeClr val="lt1"/>
          </a:fontRef>
        </p:style>
        <p:txBody>
          <a:bodyPr lIns="144000" tIns="36000" rIns="36000" bIns="36000" rtlCol="0" anchor="ctr"/>
          <a:lstStyle/>
          <a:p>
            <a:pPr algn="ctr"/>
            <a:endParaRPr lang="de-DE" sz="2400" dirty="0">
              <a:solidFill>
                <a:schemeClr val="tx1"/>
              </a:solidFill>
            </a:endParaRPr>
          </a:p>
        </p:txBody>
      </p:sp>
      <p:sp>
        <p:nvSpPr>
          <p:cNvPr id="11" name="Rectangle 10"/>
          <p:cNvSpPr/>
          <p:nvPr/>
        </p:nvSpPr>
        <p:spPr>
          <a:xfrm>
            <a:off x="7500156" y="5013176"/>
            <a:ext cx="1656000" cy="115212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4000" tIns="36000" rIns="36000" bIns="36000" rtlCol="0" anchor="ctr"/>
          <a:lstStyle/>
          <a:p>
            <a:pPr algn="ctr"/>
            <a:endParaRPr lang="de-DE" sz="2400" dirty="0">
              <a:solidFill>
                <a:schemeClr val="tx1"/>
              </a:solidFill>
            </a:endParaRPr>
          </a:p>
        </p:txBody>
      </p:sp>
    </p:spTree>
    <p:extLst>
      <p:ext uri="{BB962C8B-B14F-4D97-AF65-F5344CB8AC3E}">
        <p14:creationId xmlns:p14="http://schemas.microsoft.com/office/powerpoint/2010/main" val="8819567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6475956" y="6034208"/>
            <a:ext cx="5195234" cy="63558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lnSpc>
                <a:spcPct val="120000"/>
              </a:lnSpc>
            </a:pPr>
            <a:r>
              <a:rPr lang="en-US" dirty="0" err="1"/>
              <a:t>Arabischen</a:t>
            </a:r>
            <a:r>
              <a:rPr lang="en-US" dirty="0"/>
              <a:t> </a:t>
            </a:r>
            <a:r>
              <a:rPr lang="en-US" dirty="0" err="1"/>
              <a:t>Ziffern</a:t>
            </a:r>
            <a:endParaRPr lang="de-CH" dirty="0"/>
          </a:p>
        </p:txBody>
      </p:sp>
      <p:sp>
        <p:nvSpPr>
          <p:cNvPr id="7" name="Subtitle 2">
            <a:extLst>
              <a:ext uri="{FF2B5EF4-FFF2-40B4-BE49-F238E27FC236}">
                <a16:creationId xmlns:a16="http://schemas.microsoft.com/office/drawing/2014/main" id="{EAED93FF-1F8A-16A8-6EED-6BE8C95371DB}"/>
              </a:ext>
            </a:extLst>
          </p:cNvPr>
          <p:cNvSpPr txBox="1">
            <a:spLocks/>
          </p:cNvSpPr>
          <p:nvPr/>
        </p:nvSpPr>
        <p:spPr>
          <a:xfrm>
            <a:off x="8731187" y="4099446"/>
            <a:ext cx="3018903" cy="1956278"/>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200" dirty="0"/>
              <a:t>Eine </a:t>
            </a:r>
            <a:r>
              <a:rPr lang="en-US" sz="3200" dirty="0" err="1"/>
              <a:t>kurze</a:t>
            </a:r>
            <a:r>
              <a:rPr lang="en-US" sz="3200" dirty="0"/>
              <a:t> </a:t>
            </a:r>
            <a:r>
              <a:rPr lang="en-US" sz="3200" dirty="0" err="1"/>
              <a:t>Geschichte</a:t>
            </a:r>
            <a:r>
              <a:rPr lang="en-US" sz="3200" dirty="0"/>
              <a:t> </a:t>
            </a:r>
            <a:r>
              <a:rPr lang="en-US" sz="3200" dirty="0" err="1"/>
              <a:t>unserer</a:t>
            </a:r>
            <a:endParaRPr lang="en-US" sz="3200" dirty="0"/>
          </a:p>
        </p:txBody>
      </p:sp>
      <p:pic>
        <p:nvPicPr>
          <p:cNvPr id="3" name="Picture 8" descr="undefined">
            <a:extLst>
              <a:ext uri="{FF2B5EF4-FFF2-40B4-BE49-F238E27FC236}">
                <a16:creationId xmlns:a16="http://schemas.microsoft.com/office/drawing/2014/main" id="{8C8EC634-126A-A3B4-9D08-CBB64D17E4A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4777" y="308083"/>
            <a:ext cx="6278974" cy="553791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8680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E2616-F28E-9E90-51A3-16CADAB3845B}"/>
              </a:ext>
            </a:extLst>
          </p:cNvPr>
          <p:cNvSpPr>
            <a:spLocks noGrp="1"/>
          </p:cNvSpPr>
          <p:nvPr>
            <p:ph type="title"/>
          </p:nvPr>
        </p:nvSpPr>
        <p:spPr/>
        <p:txBody>
          <a:bodyPr/>
          <a:lstStyle/>
          <a:p>
            <a:r>
              <a:rPr lang="de-CH" dirty="0"/>
              <a:t>Der wahre Ursprung…</a:t>
            </a:r>
          </a:p>
        </p:txBody>
      </p:sp>
      <p:sp>
        <p:nvSpPr>
          <p:cNvPr id="3" name="Content Placeholder 2">
            <a:extLst>
              <a:ext uri="{FF2B5EF4-FFF2-40B4-BE49-F238E27FC236}">
                <a16:creationId xmlns:a16="http://schemas.microsoft.com/office/drawing/2014/main" id="{89426086-2BFE-AFDE-77E1-18662511633C}"/>
              </a:ext>
            </a:extLst>
          </p:cNvPr>
          <p:cNvSpPr>
            <a:spLocks noGrp="1"/>
          </p:cNvSpPr>
          <p:nvPr>
            <p:ph idx="1"/>
          </p:nvPr>
        </p:nvSpPr>
        <p:spPr>
          <a:xfrm>
            <a:off x="516098" y="1093305"/>
            <a:ext cx="10515908" cy="1256356"/>
          </a:xfrm>
        </p:spPr>
        <p:txBody>
          <a:bodyPr/>
          <a:lstStyle/>
          <a:p>
            <a:r>
              <a:rPr lang="de-CH" dirty="0"/>
              <a:t>Wir wissen, dass unsere Zeichen aus Arabien stammen. Doch was haben sie ursprünglich bedeutet?</a:t>
            </a:r>
          </a:p>
          <a:p>
            <a:r>
              <a:rPr lang="de-CH" dirty="0"/>
              <a:t>Nach Forschungen des amerikanischen Mathematikhistorikers Florian </a:t>
            </a:r>
            <a:r>
              <a:rPr lang="de-CH" dirty="0" err="1"/>
              <a:t>Cajori</a:t>
            </a:r>
            <a:r>
              <a:rPr lang="de-CH" dirty="0"/>
              <a:t> (1859–1930) waren die Ziffern ursprünglich grafische Zählsymbole, ähnlich wie die römischen Zahlzeichen. </a:t>
            </a:r>
          </a:p>
          <a:p>
            <a:r>
              <a:rPr lang="de-CH" dirty="0"/>
              <a:t>Jede einzelne Ziffer gibt die Anzahl der </a:t>
            </a:r>
            <a:r>
              <a:rPr lang="de-CH" b="1" dirty="0"/>
              <a:t>in ihr enthaltenen Winkel</a:t>
            </a:r>
            <a:r>
              <a:rPr lang="de-CH" dirty="0"/>
              <a:t> an: </a:t>
            </a:r>
          </a:p>
        </p:txBody>
      </p:sp>
      <p:pic>
        <p:nvPicPr>
          <p:cNvPr id="4" name="Picture 3">
            <a:extLst>
              <a:ext uri="{FF2B5EF4-FFF2-40B4-BE49-F238E27FC236}">
                <a16:creationId xmlns:a16="http://schemas.microsoft.com/office/drawing/2014/main" id="{335062A2-2B58-0051-A06E-D5AC372CA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713" y="2859304"/>
            <a:ext cx="9230654" cy="1537080"/>
          </a:xfrm>
          <a:prstGeom prst="rect">
            <a:avLst/>
          </a:prstGeom>
        </p:spPr>
      </p:pic>
      <p:pic>
        <p:nvPicPr>
          <p:cNvPr id="5" name="Picture 4">
            <a:extLst>
              <a:ext uri="{FF2B5EF4-FFF2-40B4-BE49-F238E27FC236}">
                <a16:creationId xmlns:a16="http://schemas.microsoft.com/office/drawing/2014/main" id="{AB8AF5DE-6BBB-4F73-7D00-6ED5B96E8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713" y="4497327"/>
            <a:ext cx="9230654" cy="1537080"/>
          </a:xfrm>
          <a:prstGeom prst="rect">
            <a:avLst/>
          </a:prstGeom>
        </p:spPr>
      </p:pic>
      <p:grpSp>
        <p:nvGrpSpPr>
          <p:cNvPr id="7" name="Group 6">
            <a:extLst>
              <a:ext uri="{FF2B5EF4-FFF2-40B4-BE49-F238E27FC236}">
                <a16:creationId xmlns:a16="http://schemas.microsoft.com/office/drawing/2014/main" id="{7F9D1D26-D35D-1DA4-96A7-5DCA62558A95}"/>
              </a:ext>
            </a:extLst>
          </p:cNvPr>
          <p:cNvGrpSpPr/>
          <p:nvPr/>
        </p:nvGrpSpPr>
        <p:grpSpPr>
          <a:xfrm>
            <a:off x="3414197" y="2859304"/>
            <a:ext cx="4258429" cy="2640647"/>
            <a:chOff x="3414197" y="2859304"/>
            <a:chExt cx="4258429" cy="2640647"/>
          </a:xfrm>
        </p:grpSpPr>
        <p:pic>
          <p:nvPicPr>
            <p:cNvPr id="4098" name="Picture 2" descr="Aprilscherze gibt es europaweit">
              <a:extLst>
                <a:ext uri="{FF2B5EF4-FFF2-40B4-BE49-F238E27FC236}">
                  <a16:creationId xmlns:a16="http://schemas.microsoft.com/office/drawing/2014/main" id="{88F5D08F-2EE7-221B-9CBC-EE1B107183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4197" y="2859304"/>
              <a:ext cx="4258429" cy="23953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94BAA87-31CD-1F56-84D7-B2A2E1999E39}"/>
                </a:ext>
              </a:extLst>
            </p:cNvPr>
            <p:cNvSpPr txBox="1"/>
            <p:nvPr/>
          </p:nvSpPr>
          <p:spPr>
            <a:xfrm rot="18804318">
              <a:off x="5918458" y="4238539"/>
              <a:ext cx="2105094" cy="417729"/>
            </a:xfrm>
            <a:prstGeom prst="rect">
              <a:avLst/>
            </a:prstGeom>
            <a:noFill/>
          </p:spPr>
          <p:txBody>
            <a:bodyPr wrap="none" rtlCol="0">
              <a:noAutofit/>
            </a:bodyPr>
            <a:lstStyle/>
            <a:p>
              <a:pPr algn="l"/>
              <a:r>
                <a:rPr lang="de-CH" sz="2400" b="1" dirty="0">
                  <a:solidFill>
                    <a:schemeClr val="bg1"/>
                  </a:solidFill>
                  <a:latin typeface="Brush Script MT" panose="03060802040406070304" pitchFamily="66" charset="0"/>
                  <a:cs typeface="Arial" panose="020B0604020202020204" pitchFamily="34" charset="0"/>
                </a:rPr>
                <a:t>Etwas verspätet…</a:t>
              </a:r>
            </a:p>
          </p:txBody>
        </p:sp>
      </p:grpSp>
    </p:spTree>
    <p:extLst>
      <p:ext uri="{BB962C8B-B14F-4D97-AF65-F5344CB8AC3E}">
        <p14:creationId xmlns:p14="http://schemas.microsoft.com/office/powerpoint/2010/main" val="398697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BF4EB-7FCB-8B04-45AD-A15B05D21E12}"/>
              </a:ext>
            </a:extLst>
          </p:cNvPr>
          <p:cNvSpPr>
            <a:spLocks noGrp="1"/>
          </p:cNvSpPr>
          <p:nvPr>
            <p:ph type="title"/>
          </p:nvPr>
        </p:nvSpPr>
        <p:spPr/>
        <p:txBody>
          <a:bodyPr/>
          <a:lstStyle/>
          <a:p>
            <a:r>
              <a:rPr lang="de-CH" dirty="0"/>
              <a:t>Im Ernst – Wie alles begann</a:t>
            </a:r>
          </a:p>
        </p:txBody>
      </p:sp>
      <p:sp>
        <p:nvSpPr>
          <p:cNvPr id="3" name="Content Placeholder 2">
            <a:extLst>
              <a:ext uri="{FF2B5EF4-FFF2-40B4-BE49-F238E27FC236}">
                <a16:creationId xmlns:a16="http://schemas.microsoft.com/office/drawing/2014/main" id="{A0E84FFB-9C23-C1A6-54DA-D89A4D584534}"/>
              </a:ext>
            </a:extLst>
          </p:cNvPr>
          <p:cNvSpPr>
            <a:spLocks noGrp="1"/>
          </p:cNvSpPr>
          <p:nvPr>
            <p:ph idx="1"/>
          </p:nvPr>
        </p:nvSpPr>
        <p:spPr>
          <a:xfrm>
            <a:off x="516098" y="1093305"/>
            <a:ext cx="8075316" cy="5220684"/>
          </a:xfrm>
        </p:spPr>
        <p:txBody>
          <a:bodyPr/>
          <a:lstStyle/>
          <a:p>
            <a:r>
              <a:rPr lang="de-CH" dirty="0"/>
              <a:t>Die Ursprünge der arabischen Zahl-Zeichen stammen aus dem 2. Jhd. v. Chr. aus Indien aus dem </a:t>
            </a:r>
            <a:r>
              <a:rPr lang="de-CH" dirty="0" err="1"/>
              <a:t>Maurya</a:t>
            </a:r>
            <a:r>
              <a:rPr lang="de-CH" dirty="0"/>
              <a:t>-Reich. Diese selbst stammen von der </a:t>
            </a:r>
            <a:r>
              <a:rPr lang="de-CH" dirty="0" err="1"/>
              <a:t>aramäi-schen</a:t>
            </a:r>
            <a:r>
              <a:rPr lang="de-CH" dirty="0"/>
              <a:t> Schrift ab.</a:t>
            </a:r>
          </a:p>
          <a:p>
            <a:r>
              <a:rPr lang="de-CH" dirty="0"/>
              <a:t>Die Schrift wurde </a:t>
            </a:r>
            <a:r>
              <a:rPr lang="de-CH" dirty="0" err="1"/>
              <a:t>Brahmi</a:t>
            </a:r>
            <a:r>
              <a:rPr lang="de-CH" dirty="0"/>
              <a:t>-Schrift genannt </a:t>
            </a:r>
            <a:br>
              <a:rPr lang="de-CH" dirty="0"/>
            </a:br>
            <a:r>
              <a:rPr lang="de-CH" dirty="0"/>
              <a:t>und unterscheidet sich noch deutlich:</a:t>
            </a:r>
          </a:p>
          <a:p>
            <a:pPr marL="285750" indent="-285750">
              <a:buFontTx/>
              <a:buChar char="-"/>
            </a:pPr>
            <a:r>
              <a:rPr lang="de-CH" dirty="0"/>
              <a:t>Keine Null</a:t>
            </a:r>
          </a:p>
          <a:p>
            <a:pPr marL="285750" indent="-285750">
              <a:buFontTx/>
              <a:buChar char="-"/>
            </a:pPr>
            <a:r>
              <a:rPr lang="de-CH" dirty="0"/>
              <a:t>Kein positionelles Dezimalsystem</a:t>
            </a:r>
          </a:p>
          <a:p>
            <a:r>
              <a:rPr lang="de-CH" dirty="0"/>
              <a:t>Im Jahr 628 n. Chr. verfasste der indische Astronom und Mathematiker Brahmagupta das </a:t>
            </a:r>
            <a:r>
              <a:rPr lang="de-CH" dirty="0" err="1"/>
              <a:t>Brahmasphutasiddhanta</a:t>
            </a:r>
            <a:r>
              <a:rPr lang="de-CH" dirty="0"/>
              <a:t> („Der Anfang des Universums“). </a:t>
            </a:r>
            <a:br>
              <a:rPr lang="de-CH" dirty="0"/>
            </a:br>
            <a:r>
              <a:rPr lang="de-CH" dirty="0"/>
              <a:t>Der erste indische Text, der die Null als vollwertige Ziffer behandelt.</a:t>
            </a:r>
          </a:p>
          <a:p>
            <a:r>
              <a:rPr lang="de-CH" dirty="0"/>
              <a:t>Inklusive arithmetische Regeln und negative Zahlen.</a:t>
            </a:r>
          </a:p>
          <a:p>
            <a:r>
              <a:rPr lang="de-CH" dirty="0"/>
              <a:t>Der grösste Unterschied zu heute? Brahmagupta hat die Division durch Null zugelassen.</a:t>
            </a:r>
          </a:p>
        </p:txBody>
      </p:sp>
      <p:sp>
        <p:nvSpPr>
          <p:cNvPr id="4" name="Slide Number Placeholder 3">
            <a:extLst>
              <a:ext uri="{FF2B5EF4-FFF2-40B4-BE49-F238E27FC236}">
                <a16:creationId xmlns:a16="http://schemas.microsoft.com/office/drawing/2014/main" id="{440D0CA1-22D3-AE24-0702-F64589302B65}"/>
              </a:ext>
            </a:extLst>
          </p:cNvPr>
          <p:cNvSpPr>
            <a:spLocks noGrp="1"/>
          </p:cNvSpPr>
          <p:nvPr>
            <p:ph type="sldNum" sz="quarter" idx="12"/>
          </p:nvPr>
        </p:nvSpPr>
        <p:spPr/>
        <p:txBody>
          <a:bodyPr/>
          <a:lstStyle/>
          <a:p>
            <a:fld id="{5A33CB2A-1702-4C1D-9CC4-8D472D39F19E}" type="slidenum">
              <a:rPr lang="en-US" smtClean="0"/>
              <a:t>36</a:t>
            </a:fld>
            <a:endParaRPr lang="en-US"/>
          </a:p>
        </p:txBody>
      </p:sp>
      <p:pic>
        <p:nvPicPr>
          <p:cNvPr id="5122" name="Picture 2" descr="undefined">
            <a:extLst>
              <a:ext uri="{FF2B5EF4-FFF2-40B4-BE49-F238E27FC236}">
                <a16:creationId xmlns:a16="http://schemas.microsoft.com/office/drawing/2014/main" id="{BC6FE784-3251-E244-A0CF-B487462DCE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0113" y="1027520"/>
            <a:ext cx="3166582" cy="31665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undefined">
            <a:extLst>
              <a:ext uri="{FF2B5EF4-FFF2-40B4-BE49-F238E27FC236}">
                <a16:creationId xmlns:a16="http://schemas.microsoft.com/office/drawing/2014/main" id="{0480CAD8-BD98-EE42-E105-3A2E18544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017" y="2153231"/>
            <a:ext cx="3436521" cy="163055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ivision durch Null: Warum geht das nicht? | Mathematik Studium Tipps">
            <a:extLst>
              <a:ext uri="{FF2B5EF4-FFF2-40B4-BE49-F238E27FC236}">
                <a16:creationId xmlns:a16="http://schemas.microsoft.com/office/drawing/2014/main" id="{FDBD17C6-3835-B02F-BB8F-D2B5446B1B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598" t="15010" r="22534" b="13082"/>
          <a:stretch>
            <a:fillRect/>
          </a:stretch>
        </p:blipFill>
        <p:spPr bwMode="auto">
          <a:xfrm>
            <a:off x="9512028" y="5152765"/>
            <a:ext cx="1782751" cy="1103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05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124"/>
                                        </p:tgtEl>
                                        <p:attrNameLst>
                                          <p:attrName>style.visibility</p:attrName>
                                        </p:attrNameLst>
                                      </p:cBhvr>
                                      <p:to>
                                        <p:strVal val="visible"/>
                                      </p:to>
                                    </p:set>
                                    <p:anim calcmode="lin" valueType="num">
                                      <p:cBhvr additive="base">
                                        <p:cTn id="19" dur="500" fill="hold"/>
                                        <p:tgtEl>
                                          <p:spTgt spid="5124"/>
                                        </p:tgtEl>
                                        <p:attrNameLst>
                                          <p:attrName>ppt_x</p:attrName>
                                        </p:attrNameLst>
                                      </p:cBhvr>
                                      <p:tavLst>
                                        <p:tav tm="0">
                                          <p:val>
                                            <p:strVal val="#ppt_x"/>
                                          </p:val>
                                        </p:tav>
                                        <p:tav tm="100000">
                                          <p:val>
                                            <p:strVal val="#ppt_x"/>
                                          </p:val>
                                        </p:tav>
                                      </p:tavLst>
                                    </p:anim>
                                    <p:anim calcmode="lin" valueType="num">
                                      <p:cBhvr additive="base">
                                        <p:cTn id="20"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126"/>
                                        </p:tgtEl>
                                        <p:attrNameLst>
                                          <p:attrName>style.visibility</p:attrName>
                                        </p:attrNameLst>
                                      </p:cBhvr>
                                      <p:to>
                                        <p:strVal val="visible"/>
                                      </p:to>
                                    </p:set>
                                    <p:anim calcmode="lin" valueType="num">
                                      <p:cBhvr additive="base">
                                        <p:cTn id="39" dur="500" fill="hold"/>
                                        <p:tgtEl>
                                          <p:spTgt spid="5126"/>
                                        </p:tgtEl>
                                        <p:attrNameLst>
                                          <p:attrName>ppt_x</p:attrName>
                                        </p:attrNameLst>
                                      </p:cBhvr>
                                      <p:tavLst>
                                        <p:tav tm="0">
                                          <p:val>
                                            <p:strVal val="#ppt_x"/>
                                          </p:val>
                                        </p:tav>
                                        <p:tav tm="100000">
                                          <p:val>
                                            <p:strVal val="#ppt_x"/>
                                          </p:val>
                                        </p:tav>
                                      </p:tavLst>
                                    </p:anim>
                                    <p:anim calcmode="lin" valueType="num">
                                      <p:cBhvr additive="base">
                                        <p:cTn id="40"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8FE65-4905-4F0F-7FCE-AE3E5B94A17B}"/>
              </a:ext>
            </a:extLst>
          </p:cNvPr>
          <p:cNvSpPr>
            <a:spLocks noGrp="1"/>
          </p:cNvSpPr>
          <p:nvPr>
            <p:ph type="title"/>
          </p:nvPr>
        </p:nvSpPr>
        <p:spPr/>
        <p:txBody>
          <a:bodyPr/>
          <a:lstStyle/>
          <a:p>
            <a:r>
              <a:rPr lang="de-CH" dirty="0"/>
              <a:t>Der Übergang nach Europa</a:t>
            </a:r>
          </a:p>
        </p:txBody>
      </p:sp>
      <p:sp>
        <p:nvSpPr>
          <p:cNvPr id="3" name="Content Placeholder 2">
            <a:extLst>
              <a:ext uri="{FF2B5EF4-FFF2-40B4-BE49-F238E27FC236}">
                <a16:creationId xmlns:a16="http://schemas.microsoft.com/office/drawing/2014/main" id="{194A3E16-4D1A-943B-6A33-8A954C16046E}"/>
              </a:ext>
            </a:extLst>
          </p:cNvPr>
          <p:cNvSpPr>
            <a:spLocks noGrp="1"/>
          </p:cNvSpPr>
          <p:nvPr>
            <p:ph idx="1"/>
          </p:nvPr>
        </p:nvSpPr>
        <p:spPr>
          <a:xfrm>
            <a:off x="516100" y="1093304"/>
            <a:ext cx="5945756" cy="5590367"/>
          </a:xfrm>
        </p:spPr>
        <p:txBody>
          <a:bodyPr/>
          <a:lstStyle/>
          <a:p>
            <a:pPr marL="809625" indent="-809625">
              <a:lnSpc>
                <a:spcPct val="110000"/>
              </a:lnSpc>
            </a:pPr>
            <a:r>
              <a:rPr lang="de-CH" dirty="0"/>
              <a:t>7 Jhd.	Erste Hinweise auf indische Ziffern im Westen</a:t>
            </a:r>
          </a:p>
          <a:p>
            <a:pPr marL="809625" indent="-809625">
              <a:lnSpc>
                <a:spcPct val="110000"/>
              </a:lnSpc>
              <a:buAutoNum type="arabicPlain" startAt="825"/>
            </a:pPr>
            <a:r>
              <a:rPr lang="de-CH" dirty="0"/>
              <a:t>Der Perser al-</a:t>
            </a:r>
            <a:r>
              <a:rPr lang="de-CH" dirty="0" err="1"/>
              <a:t>Chwarizmi</a:t>
            </a:r>
            <a:r>
              <a:rPr lang="de-CH" dirty="0"/>
              <a:t> Schrieb sein Werk über das Rechnen mit indischen Zahlzeichen</a:t>
            </a:r>
          </a:p>
          <a:p>
            <a:pPr marL="809625" indent="-809625">
              <a:lnSpc>
                <a:spcPct val="110000"/>
              </a:lnSpc>
            </a:pPr>
            <a:r>
              <a:rPr lang="de-CH" dirty="0"/>
              <a:t>10 Jhd.	Der spätere Papst Sylvester II. benutzte die arabischen Ziffern uns schrieb Werke der Arithmetik &amp; Geometrie</a:t>
            </a:r>
          </a:p>
          <a:p>
            <a:pPr marL="809625" indent="-809625">
              <a:lnSpc>
                <a:spcPct val="110000"/>
              </a:lnSpc>
              <a:buAutoNum type="arabicPlain" startAt="1202"/>
            </a:pPr>
            <a:r>
              <a:rPr lang="de-CH" dirty="0"/>
              <a:t>Mit Fibonaccis Lehrbuch «Liber </a:t>
            </a:r>
            <a:r>
              <a:rPr lang="de-CH" dirty="0" err="1"/>
              <a:t>abaci</a:t>
            </a:r>
            <a:r>
              <a:rPr lang="de-CH" dirty="0"/>
              <a:t>»</a:t>
            </a:r>
            <a:br>
              <a:rPr lang="de-CH" dirty="0"/>
            </a:br>
            <a:r>
              <a:rPr lang="de-CH" dirty="0"/>
              <a:t>kamen die Zahlzeichen nach Italien</a:t>
            </a:r>
          </a:p>
          <a:p>
            <a:pPr marL="809625" indent="-809625">
              <a:lnSpc>
                <a:spcPct val="110000"/>
              </a:lnSpc>
            </a:pPr>
            <a:r>
              <a:rPr lang="de-CH" dirty="0"/>
              <a:t>…	Mehrere Jahrhunderte stösst die Verbreitung auf Widerstand und Verbote, u.a. wegen der Ver-wechslung des Wertes „nichts“ der Zahl Null mit dem metaphysischen «Nichts»</a:t>
            </a:r>
          </a:p>
          <a:p>
            <a:pPr marL="809625" indent="-809625">
              <a:lnSpc>
                <a:spcPct val="110000"/>
              </a:lnSpc>
            </a:pPr>
            <a:r>
              <a:rPr lang="de-CH" dirty="0"/>
              <a:t>1522	Rechenbücher des Adam Ries sorgen für eine endgültige Verdrängung der römischen Zahl-zeichen in Europa und legen die Basis für eine anspruchsvollere Mathematik</a:t>
            </a:r>
          </a:p>
        </p:txBody>
      </p:sp>
      <p:sp>
        <p:nvSpPr>
          <p:cNvPr id="4" name="Slide Number Placeholder 3">
            <a:extLst>
              <a:ext uri="{FF2B5EF4-FFF2-40B4-BE49-F238E27FC236}">
                <a16:creationId xmlns:a16="http://schemas.microsoft.com/office/drawing/2014/main" id="{BFEAF0E6-55EF-AD1B-A705-3E6329FDE329}"/>
              </a:ext>
            </a:extLst>
          </p:cNvPr>
          <p:cNvSpPr>
            <a:spLocks noGrp="1"/>
          </p:cNvSpPr>
          <p:nvPr>
            <p:ph type="sldNum" sz="quarter" idx="12"/>
          </p:nvPr>
        </p:nvSpPr>
        <p:spPr/>
        <p:txBody>
          <a:bodyPr/>
          <a:lstStyle/>
          <a:p>
            <a:fld id="{5A33CB2A-1702-4C1D-9CC4-8D472D39F19E}" type="slidenum">
              <a:rPr lang="en-US" smtClean="0"/>
              <a:t>37</a:t>
            </a:fld>
            <a:endParaRPr lang="en-US"/>
          </a:p>
        </p:txBody>
      </p:sp>
      <p:pic>
        <p:nvPicPr>
          <p:cNvPr id="6146" name="Picture 2" descr="undefined">
            <a:extLst>
              <a:ext uri="{FF2B5EF4-FFF2-40B4-BE49-F238E27FC236}">
                <a16:creationId xmlns:a16="http://schemas.microsoft.com/office/drawing/2014/main" id="{308362FB-5A85-DB4D-588E-5CE34F5654D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13836" y="246879"/>
            <a:ext cx="4180395" cy="368701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undefined">
            <a:extLst>
              <a:ext uri="{FF2B5EF4-FFF2-40B4-BE49-F238E27FC236}">
                <a16:creationId xmlns:a16="http://schemas.microsoft.com/office/drawing/2014/main" id="{E4B78D5F-D106-6C9D-2CE0-D60759FE86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855" y="369737"/>
            <a:ext cx="1461880" cy="231464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F12CED0E-B8E1-94DB-7C83-3EE8AE1F2E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16" r="15928"/>
          <a:stretch>
            <a:fillRect/>
          </a:stretch>
        </p:blipFill>
        <p:spPr bwMode="auto">
          <a:xfrm>
            <a:off x="5935857" y="1933414"/>
            <a:ext cx="1323250" cy="204708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65955CBE-28AD-F100-F29D-44A632905C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3795" y="3131413"/>
            <a:ext cx="1190625" cy="160496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78EF9995-CD95-D0EC-8956-C76DBA4F1BE5}"/>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05762" y="4427532"/>
            <a:ext cx="2190226" cy="218358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4BEA1F29-8A22-BB03-15FE-CB04153396E5}"/>
              </a:ext>
            </a:extLst>
          </p:cNvPr>
          <p:cNvGrpSpPr/>
          <p:nvPr/>
        </p:nvGrpSpPr>
        <p:grpSpPr>
          <a:xfrm>
            <a:off x="9478676" y="4854138"/>
            <a:ext cx="2508019" cy="1542923"/>
            <a:chOff x="7292052" y="-449618"/>
            <a:chExt cx="2285902" cy="1542923"/>
          </a:xfrm>
        </p:grpSpPr>
        <p:sp>
          <p:nvSpPr>
            <p:cNvPr id="6" name="Rectangle: Rounded Corners 5">
              <a:extLst>
                <a:ext uri="{FF2B5EF4-FFF2-40B4-BE49-F238E27FC236}">
                  <a16:creationId xmlns:a16="http://schemas.microsoft.com/office/drawing/2014/main" id="{3421C241-A4C4-76AC-5C1E-5E46F7F74158}"/>
                </a:ext>
              </a:extLst>
            </p:cNvPr>
            <p:cNvSpPr/>
            <p:nvPr/>
          </p:nvSpPr>
          <p:spPr>
            <a:xfrm>
              <a:off x="7292052" y="-449618"/>
              <a:ext cx="2285902" cy="154292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lIns="36000" tIns="0" rIns="36000" bIns="0" rtlCol="0" anchor="b"/>
            <a:lstStyle/>
            <a:p>
              <a:pPr algn="ctr"/>
              <a:r>
                <a:rPr lang="de-CH" sz="1400" dirty="0"/>
                <a:t>Und heute?</a:t>
              </a:r>
            </a:p>
          </p:txBody>
        </p:sp>
        <p:pic>
          <p:nvPicPr>
            <p:cNvPr id="7" name="Picture 6">
              <a:extLst>
                <a:ext uri="{FF2B5EF4-FFF2-40B4-BE49-F238E27FC236}">
                  <a16:creationId xmlns:a16="http://schemas.microsoft.com/office/drawing/2014/main" id="{32BBDADE-3E89-0888-B410-0BAF5456EF5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989730" y="-449617"/>
              <a:ext cx="890546" cy="1028616"/>
            </a:xfrm>
            <a:prstGeom prst="rect">
              <a:avLst/>
            </a:prstGeom>
          </p:spPr>
        </p:pic>
      </p:grpSp>
    </p:spTree>
    <p:extLst>
      <p:ext uri="{BB962C8B-B14F-4D97-AF65-F5344CB8AC3E}">
        <p14:creationId xmlns:p14="http://schemas.microsoft.com/office/powerpoint/2010/main" val="322901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52"/>
                                        </p:tgtEl>
                                        <p:attrNameLst>
                                          <p:attrName>style.visibility</p:attrName>
                                        </p:attrNameLst>
                                      </p:cBhvr>
                                      <p:to>
                                        <p:strVal val="visible"/>
                                      </p:to>
                                    </p:set>
                                    <p:anim calcmode="lin" valueType="num">
                                      <p:cBhvr additive="base">
                                        <p:cTn id="11" dur="500" fill="hold"/>
                                        <p:tgtEl>
                                          <p:spTgt spid="6152"/>
                                        </p:tgtEl>
                                        <p:attrNameLst>
                                          <p:attrName>ppt_x</p:attrName>
                                        </p:attrNameLst>
                                      </p:cBhvr>
                                      <p:tavLst>
                                        <p:tav tm="0">
                                          <p:val>
                                            <p:strVal val="#ppt_x"/>
                                          </p:val>
                                        </p:tav>
                                        <p:tav tm="100000">
                                          <p:val>
                                            <p:strVal val="#ppt_x"/>
                                          </p:val>
                                        </p:tav>
                                      </p:tavLst>
                                    </p:anim>
                                    <p:anim calcmode="lin" valueType="num">
                                      <p:cBhvr additive="base">
                                        <p:cTn id="12" dur="500" fill="hold"/>
                                        <p:tgtEl>
                                          <p:spTgt spid="615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150"/>
                                        </p:tgtEl>
                                        <p:attrNameLst>
                                          <p:attrName>style.visibility</p:attrName>
                                        </p:attrNameLst>
                                      </p:cBhvr>
                                      <p:to>
                                        <p:strVal val="visible"/>
                                      </p:to>
                                    </p:set>
                                    <p:anim calcmode="lin" valueType="num">
                                      <p:cBhvr additive="base">
                                        <p:cTn id="21" dur="500" fill="hold"/>
                                        <p:tgtEl>
                                          <p:spTgt spid="6150"/>
                                        </p:tgtEl>
                                        <p:attrNameLst>
                                          <p:attrName>ppt_x</p:attrName>
                                        </p:attrNameLst>
                                      </p:cBhvr>
                                      <p:tavLst>
                                        <p:tav tm="0">
                                          <p:val>
                                            <p:strVal val="#ppt_x"/>
                                          </p:val>
                                        </p:tav>
                                        <p:tav tm="100000">
                                          <p:val>
                                            <p:strVal val="#ppt_x"/>
                                          </p:val>
                                        </p:tav>
                                      </p:tavLst>
                                    </p:anim>
                                    <p:anim calcmode="lin" valueType="num">
                                      <p:cBhvr additive="base">
                                        <p:cTn id="22"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148"/>
                                        </p:tgtEl>
                                        <p:attrNameLst>
                                          <p:attrName>style.visibility</p:attrName>
                                        </p:attrNameLst>
                                      </p:cBhvr>
                                      <p:to>
                                        <p:strVal val="visible"/>
                                      </p:to>
                                    </p:set>
                                    <p:anim calcmode="lin" valueType="num">
                                      <p:cBhvr additive="base">
                                        <p:cTn id="31" dur="500" fill="hold"/>
                                        <p:tgtEl>
                                          <p:spTgt spid="6148"/>
                                        </p:tgtEl>
                                        <p:attrNameLst>
                                          <p:attrName>ppt_x</p:attrName>
                                        </p:attrNameLst>
                                      </p:cBhvr>
                                      <p:tavLst>
                                        <p:tav tm="0">
                                          <p:val>
                                            <p:strVal val="#ppt_x"/>
                                          </p:val>
                                        </p:tav>
                                        <p:tav tm="100000">
                                          <p:val>
                                            <p:strVal val="#ppt_x"/>
                                          </p:val>
                                        </p:tav>
                                      </p:tavLst>
                                    </p:anim>
                                    <p:anim calcmode="lin" valueType="num">
                                      <p:cBhvr additive="base">
                                        <p:cTn id="32"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154"/>
                                        </p:tgtEl>
                                        <p:attrNameLst>
                                          <p:attrName>style.visibility</p:attrName>
                                        </p:attrNameLst>
                                      </p:cBhvr>
                                      <p:to>
                                        <p:strVal val="visible"/>
                                      </p:to>
                                    </p:set>
                                    <p:anim calcmode="lin" valueType="num">
                                      <p:cBhvr additive="base">
                                        <p:cTn id="47" dur="500" fill="hold"/>
                                        <p:tgtEl>
                                          <p:spTgt spid="6154"/>
                                        </p:tgtEl>
                                        <p:attrNameLst>
                                          <p:attrName>ppt_x</p:attrName>
                                        </p:attrNameLst>
                                      </p:cBhvr>
                                      <p:tavLst>
                                        <p:tav tm="0">
                                          <p:val>
                                            <p:strVal val="#ppt_x"/>
                                          </p:val>
                                        </p:tav>
                                        <p:tav tm="100000">
                                          <p:val>
                                            <p:strVal val="#ppt_x"/>
                                          </p:val>
                                        </p:tav>
                                      </p:tavLst>
                                    </p:anim>
                                    <p:anim calcmode="lin" valueType="num">
                                      <p:cBhvr additive="base">
                                        <p:cTn id="48" dur="500" fill="hold"/>
                                        <p:tgtEl>
                                          <p:spTgt spid="615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15D89-234E-4CC2-4FE7-4BED8E0F0B28}"/>
              </a:ext>
            </a:extLst>
          </p:cNvPr>
          <p:cNvSpPr>
            <a:spLocks noGrp="1"/>
          </p:cNvSpPr>
          <p:nvPr>
            <p:ph type="title"/>
          </p:nvPr>
        </p:nvSpPr>
        <p:spPr/>
        <p:txBody>
          <a:bodyPr/>
          <a:lstStyle/>
          <a:p>
            <a:r>
              <a:rPr lang="de-CH" dirty="0"/>
              <a:t>Die Zahlzeichen heute</a:t>
            </a:r>
          </a:p>
        </p:txBody>
      </p:sp>
      <p:sp>
        <p:nvSpPr>
          <p:cNvPr id="3" name="Content Placeholder 2">
            <a:extLst>
              <a:ext uri="{FF2B5EF4-FFF2-40B4-BE49-F238E27FC236}">
                <a16:creationId xmlns:a16="http://schemas.microsoft.com/office/drawing/2014/main" id="{6C205DE4-BE26-DB92-5EA8-FB78F5777DDE}"/>
              </a:ext>
            </a:extLst>
          </p:cNvPr>
          <p:cNvSpPr>
            <a:spLocks noGrp="1"/>
          </p:cNvSpPr>
          <p:nvPr>
            <p:ph idx="1"/>
          </p:nvPr>
        </p:nvSpPr>
        <p:spPr>
          <a:xfrm>
            <a:off x="516099" y="1093305"/>
            <a:ext cx="4891360" cy="1610424"/>
          </a:xfrm>
        </p:spPr>
        <p:txBody>
          <a:bodyPr/>
          <a:lstStyle/>
          <a:p>
            <a:r>
              <a:rPr lang="de-CH" dirty="0"/>
              <a:t>Unterschiedliche Entwicklungen führen – wie in der Biologie bei der Abstammung – heute zu unterschiedlichen Ausprägungen. Trotz gemeinsamer Wurzel.</a:t>
            </a:r>
          </a:p>
        </p:txBody>
      </p:sp>
      <p:sp>
        <p:nvSpPr>
          <p:cNvPr id="4" name="Slide Number Placeholder 3">
            <a:extLst>
              <a:ext uri="{FF2B5EF4-FFF2-40B4-BE49-F238E27FC236}">
                <a16:creationId xmlns:a16="http://schemas.microsoft.com/office/drawing/2014/main" id="{E0CB05F0-503C-22D5-7B34-E1808DF085CB}"/>
              </a:ext>
            </a:extLst>
          </p:cNvPr>
          <p:cNvSpPr>
            <a:spLocks noGrp="1"/>
          </p:cNvSpPr>
          <p:nvPr>
            <p:ph type="sldNum" sz="quarter" idx="12"/>
          </p:nvPr>
        </p:nvSpPr>
        <p:spPr/>
        <p:txBody>
          <a:bodyPr/>
          <a:lstStyle/>
          <a:p>
            <a:fld id="{5A33CB2A-1702-4C1D-9CC4-8D472D39F19E}" type="slidenum">
              <a:rPr lang="en-US" smtClean="0"/>
              <a:t>38</a:t>
            </a:fld>
            <a:endParaRPr lang="en-US"/>
          </a:p>
        </p:txBody>
      </p:sp>
      <p:pic>
        <p:nvPicPr>
          <p:cNvPr id="7170" name="Picture 2" descr="undefined">
            <a:extLst>
              <a:ext uri="{FF2B5EF4-FFF2-40B4-BE49-F238E27FC236}">
                <a16:creationId xmlns:a16="http://schemas.microsoft.com/office/drawing/2014/main" id="{E14D0647-04D4-603F-52BE-CEE1FCEB66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9312" y="910424"/>
            <a:ext cx="5922768" cy="21176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E35D95E-3CC0-3BC4-CE33-0C63D6AD19E8}"/>
              </a:ext>
            </a:extLst>
          </p:cNvPr>
          <p:cNvPicPr>
            <a:picLocks noChangeAspect="1"/>
          </p:cNvPicPr>
          <p:nvPr/>
        </p:nvPicPr>
        <p:blipFill>
          <a:blip r:embed="rId3"/>
          <a:stretch>
            <a:fillRect/>
          </a:stretch>
        </p:blipFill>
        <p:spPr>
          <a:xfrm>
            <a:off x="8210918" y="3370189"/>
            <a:ext cx="2693115" cy="3263341"/>
          </a:xfrm>
          <a:prstGeom prst="rect">
            <a:avLst/>
          </a:prstGeom>
          <a:ln>
            <a:noFill/>
          </a:ln>
          <a:effectLst>
            <a:outerShdw blurRad="292100" dist="139700" dir="2700000" algn="tl" rotWithShape="0">
              <a:srgbClr val="333333">
                <a:alpha val="65000"/>
              </a:srgbClr>
            </a:outerShdw>
          </a:effectLst>
        </p:spPr>
      </p:pic>
      <p:sp>
        <p:nvSpPr>
          <p:cNvPr id="7" name="Content Placeholder 2">
            <a:extLst>
              <a:ext uri="{FF2B5EF4-FFF2-40B4-BE49-F238E27FC236}">
                <a16:creationId xmlns:a16="http://schemas.microsoft.com/office/drawing/2014/main" id="{5CB9595F-C52F-18A1-8C83-871AC4096F6E}"/>
              </a:ext>
            </a:extLst>
          </p:cNvPr>
          <p:cNvSpPr txBox="1">
            <a:spLocks/>
          </p:cNvSpPr>
          <p:nvPr/>
        </p:nvSpPr>
        <p:spPr>
          <a:xfrm>
            <a:off x="516098" y="3218489"/>
            <a:ext cx="7085365" cy="3011221"/>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sz="2000" b="1" dirty="0"/>
              <a:t>Typographie</a:t>
            </a:r>
          </a:p>
          <a:p>
            <a:r>
              <a:rPr lang="de-CH" dirty="0"/>
              <a:t>In Europa lassen sich vor allem zwei Darstellungsformen von Ziffern unterscheiden: Versalziffern und </a:t>
            </a:r>
            <a:r>
              <a:rPr lang="de-CH" dirty="0" err="1"/>
              <a:t>Mediävalziffern</a:t>
            </a:r>
            <a:r>
              <a:rPr lang="de-CH" dirty="0"/>
              <a:t>.</a:t>
            </a:r>
          </a:p>
          <a:p>
            <a:pPr marL="1703388" indent="-1703388"/>
            <a:r>
              <a:rPr lang="de-CH" dirty="0"/>
              <a:t>Versalziffern:	Gleiche Höhe – gleiche Breite</a:t>
            </a:r>
            <a:br>
              <a:rPr lang="de-CH" dirty="0"/>
            </a:br>
            <a:r>
              <a:rPr lang="de-CH" dirty="0"/>
              <a:t>Verwendung: Tabellensatz</a:t>
            </a:r>
          </a:p>
          <a:p>
            <a:pPr marL="1703388" indent="-1703388"/>
            <a:r>
              <a:rPr lang="de-CH" dirty="0" err="1"/>
              <a:t>Mediävalziffern</a:t>
            </a:r>
            <a:r>
              <a:rPr lang="de-CH" dirty="0"/>
              <a:t>:	Ober- und Unterlängen – angepasste Breiten</a:t>
            </a:r>
            <a:br>
              <a:rPr lang="de-CH" dirty="0"/>
            </a:br>
            <a:r>
              <a:rPr lang="de-CH" dirty="0"/>
              <a:t>Verwendung: Fliesstext</a:t>
            </a:r>
          </a:p>
          <a:p>
            <a:r>
              <a:rPr lang="de-CH" dirty="0"/>
              <a:t>Mischformen sind üblich, z.B. Versal mit unterschiedlichen Breiten für Fliesstext.</a:t>
            </a:r>
          </a:p>
        </p:txBody>
      </p:sp>
    </p:spTree>
    <p:extLst>
      <p:ext uri="{BB962C8B-B14F-4D97-AF65-F5344CB8AC3E}">
        <p14:creationId xmlns:p14="http://schemas.microsoft.com/office/powerpoint/2010/main" val="110577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DC07A-2AC6-2297-962E-51D46371AF19}"/>
              </a:ext>
            </a:extLst>
          </p:cNvPr>
          <p:cNvSpPr>
            <a:spLocks noGrp="1"/>
          </p:cNvSpPr>
          <p:nvPr>
            <p:ph type="title"/>
          </p:nvPr>
        </p:nvSpPr>
        <p:spPr/>
        <p:txBody>
          <a:bodyPr/>
          <a:lstStyle/>
          <a:p>
            <a:r>
              <a:rPr lang="en-US" dirty="0"/>
              <a:t>Pause</a:t>
            </a:r>
            <a:endParaRPr lang="de-CH" dirty="0"/>
          </a:p>
        </p:txBody>
      </p:sp>
      <p:pic>
        <p:nvPicPr>
          <p:cNvPr id="6" name="Content Placeholder 5" descr="A clock with a blue and black text&#10;&#10;AI-generated content may be incorrect.">
            <a:extLst>
              <a:ext uri="{FF2B5EF4-FFF2-40B4-BE49-F238E27FC236}">
                <a16:creationId xmlns:a16="http://schemas.microsoft.com/office/drawing/2014/main" id="{6F686272-8A81-1E2D-7A39-2078A7AB3B1E}"/>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rcRect l="67704"/>
          <a:stretch/>
        </p:blipFill>
        <p:spPr>
          <a:xfrm>
            <a:off x="4191785" y="723023"/>
            <a:ext cx="3808430" cy="3825881"/>
          </a:xfrm>
        </p:spPr>
      </p:pic>
      <p:sp>
        <p:nvSpPr>
          <p:cNvPr id="4" name="Slide Number Placeholder 3">
            <a:extLst>
              <a:ext uri="{FF2B5EF4-FFF2-40B4-BE49-F238E27FC236}">
                <a16:creationId xmlns:a16="http://schemas.microsoft.com/office/drawing/2014/main" id="{E8282991-17ED-8601-F3BC-B7F179D3876B}"/>
              </a:ext>
            </a:extLst>
          </p:cNvPr>
          <p:cNvSpPr>
            <a:spLocks noGrp="1"/>
          </p:cNvSpPr>
          <p:nvPr>
            <p:ph type="sldNum" sz="quarter" idx="12"/>
          </p:nvPr>
        </p:nvSpPr>
        <p:spPr/>
        <p:txBody>
          <a:bodyPr/>
          <a:lstStyle/>
          <a:p>
            <a:fld id="{5A33CB2A-1702-4C1D-9CC4-8D472D39F19E}" type="slidenum">
              <a:rPr lang="en-US" smtClean="0"/>
              <a:t>39</a:t>
            </a:fld>
            <a:endParaRPr lang="en-US"/>
          </a:p>
        </p:txBody>
      </p:sp>
      <p:pic>
        <p:nvPicPr>
          <p:cNvPr id="10" name="Picture 9">
            <a:extLst>
              <a:ext uri="{FF2B5EF4-FFF2-40B4-BE49-F238E27FC236}">
                <a16:creationId xmlns:a16="http://schemas.microsoft.com/office/drawing/2014/main" id="{4F822FB6-A5A0-A844-F673-AEE4E606033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91764" y="4499213"/>
            <a:ext cx="10821724" cy="2026222"/>
          </a:xfrm>
          <a:prstGeom prst="rect">
            <a:avLst/>
          </a:prstGeom>
        </p:spPr>
      </p:pic>
    </p:spTree>
    <p:extLst>
      <p:ext uri="{BB962C8B-B14F-4D97-AF65-F5344CB8AC3E}">
        <p14:creationId xmlns:p14="http://schemas.microsoft.com/office/powerpoint/2010/main" val="1968085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BA946-6DB0-49AB-F4CD-62B84F3AB5E2}"/>
              </a:ext>
            </a:extLst>
          </p:cNvPr>
          <p:cNvSpPr>
            <a:spLocks noGrp="1"/>
          </p:cNvSpPr>
          <p:nvPr>
            <p:ph type="title"/>
          </p:nvPr>
        </p:nvSpPr>
        <p:spPr/>
        <p:txBody>
          <a:bodyPr/>
          <a:lstStyle/>
          <a:p>
            <a:r>
              <a:rPr lang="de-CH" dirty="0"/>
              <a:t>		Warum schützen PE und Wasser die Astronauten?</a:t>
            </a:r>
          </a:p>
        </p:txBody>
      </p:sp>
      <p:sp>
        <p:nvSpPr>
          <p:cNvPr id="3" name="Content Placeholder 2">
            <a:extLst>
              <a:ext uri="{FF2B5EF4-FFF2-40B4-BE49-F238E27FC236}">
                <a16:creationId xmlns:a16="http://schemas.microsoft.com/office/drawing/2014/main" id="{69F8135E-1EDB-D942-9E85-81AB47B84E10}"/>
              </a:ext>
            </a:extLst>
          </p:cNvPr>
          <p:cNvSpPr>
            <a:spLocks noGrp="1"/>
          </p:cNvSpPr>
          <p:nvPr>
            <p:ph idx="1"/>
          </p:nvPr>
        </p:nvSpPr>
        <p:spPr>
          <a:xfrm>
            <a:off x="516099" y="1093305"/>
            <a:ext cx="6588086" cy="5220684"/>
          </a:xfrm>
        </p:spPr>
        <p:txBody>
          <a:bodyPr/>
          <a:lstStyle/>
          <a:p>
            <a:r>
              <a:rPr lang="de-CH" dirty="0"/>
              <a:t>Die grösste Gefahr für Astronauten im All ist allen möglichen Teilchen und elektromagnetischer Strahlung von Sonne und Weltraum ausgesetzt zu sein.</a:t>
            </a:r>
          </a:p>
          <a:p>
            <a:r>
              <a:rPr lang="de-CH" dirty="0"/>
              <a:t>Der beste Schutz ist unsere Atmosphäre oder dicke Bleiplatten. Beides ist an Bord der Artemis nicht vorhanden. Wie schützen sie sich?</a:t>
            </a:r>
          </a:p>
          <a:p>
            <a:r>
              <a:rPr lang="de-CH" dirty="0"/>
              <a:t>Die effizientesten Materialien sind </a:t>
            </a:r>
            <a:r>
              <a:rPr lang="de-CH" b="1" dirty="0"/>
              <a:t>Wasser</a:t>
            </a:r>
            <a:r>
              <a:rPr lang="de-CH" dirty="0"/>
              <a:t> und </a:t>
            </a:r>
            <a:r>
              <a:rPr lang="de-CH" b="1" dirty="0"/>
              <a:t>Polyethylen</a:t>
            </a:r>
            <a:r>
              <a:rPr lang="de-CH" dirty="0"/>
              <a:t>!</a:t>
            </a:r>
          </a:p>
          <a:p>
            <a:r>
              <a:rPr lang="de-CH" dirty="0"/>
              <a:t>Warum?</a:t>
            </a:r>
          </a:p>
          <a:p>
            <a:r>
              <a:rPr lang="de-CH" dirty="0"/>
              <a:t>Weil sie sehr viel Wasserstoff und im Verhältnis sehr viele Atomkerne enthalten. Je mehr davon, desto stärker die Wechselwirkung mit ionisierten Teilchen und damit die Schutzwirkung bei Materialien gleicher Dicke.</a:t>
            </a:r>
          </a:p>
          <a:p>
            <a:r>
              <a:rPr lang="de-CH" dirty="0"/>
              <a:t>Durch Reaktion und Streuung entstehen zwar noch mehr Teilchen aber weniger energiereiche =&gt; sicherer!</a:t>
            </a:r>
          </a:p>
        </p:txBody>
      </p:sp>
      <p:sp>
        <p:nvSpPr>
          <p:cNvPr id="4" name="Slide Number Placeholder 3">
            <a:extLst>
              <a:ext uri="{FF2B5EF4-FFF2-40B4-BE49-F238E27FC236}">
                <a16:creationId xmlns:a16="http://schemas.microsoft.com/office/drawing/2014/main" id="{E86D8DB8-47C9-4095-B046-B892EC42BF50}"/>
              </a:ext>
            </a:extLst>
          </p:cNvPr>
          <p:cNvSpPr>
            <a:spLocks noGrp="1"/>
          </p:cNvSpPr>
          <p:nvPr>
            <p:ph type="sldNum" sz="quarter" idx="12"/>
          </p:nvPr>
        </p:nvSpPr>
        <p:spPr/>
        <p:txBody>
          <a:bodyPr/>
          <a:lstStyle/>
          <a:p>
            <a:fld id="{5A33CB2A-1702-4C1D-9CC4-8D472D39F19E}" type="slidenum">
              <a:rPr lang="en-US" smtClean="0"/>
              <a:t>4</a:t>
            </a:fld>
            <a:endParaRPr lang="en-US"/>
          </a:p>
        </p:txBody>
      </p:sp>
      <p:pic>
        <p:nvPicPr>
          <p:cNvPr id="1026" name="Picture 2" descr="Gefährliche Strahlung - ein Risiko für die bemannte Raumfahrt - Spektrum  der Wissenschaft">
            <a:extLst>
              <a:ext uri="{FF2B5EF4-FFF2-40B4-BE49-F238E27FC236}">
                <a16:creationId xmlns:a16="http://schemas.microsoft.com/office/drawing/2014/main" id="{B95A6E00-511B-2951-CC92-885FE4288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2677" y="1093305"/>
            <a:ext cx="4608512" cy="34289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ruktur von Polyethylen">
            <a:extLst>
              <a:ext uri="{FF2B5EF4-FFF2-40B4-BE49-F238E27FC236}">
                <a16:creationId xmlns:a16="http://schemas.microsoft.com/office/drawing/2014/main" id="{7D24EB51-19C8-94A0-EC0D-2969B30C94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3694" y="5164288"/>
            <a:ext cx="142875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defined">
            <a:extLst>
              <a:ext uri="{FF2B5EF4-FFF2-40B4-BE49-F238E27FC236}">
                <a16:creationId xmlns:a16="http://schemas.microsoft.com/office/drawing/2014/main" id="{7E9BA5AB-8707-E6E3-95CE-68CEBF9925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2444" y="4874968"/>
            <a:ext cx="3728745" cy="13460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EB2B432-BCBF-2C9F-D6F5-AEC914F7B5AD}"/>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794" y="0"/>
            <a:ext cx="2603591" cy="1093305"/>
          </a:xfrm>
          <a:prstGeom prst="rect">
            <a:avLst/>
          </a:prstGeom>
        </p:spPr>
      </p:pic>
    </p:spTree>
    <p:extLst>
      <p:ext uri="{BB962C8B-B14F-4D97-AF65-F5344CB8AC3E}">
        <p14:creationId xmlns:p14="http://schemas.microsoft.com/office/powerpoint/2010/main" val="312333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ppt_x"/>
                                          </p:val>
                                        </p:tav>
                                        <p:tav tm="100000">
                                          <p:val>
                                            <p:strVal val="#ppt_x"/>
                                          </p:val>
                                        </p:tav>
                                      </p:tavLst>
                                    </p:anim>
                                    <p:anim calcmode="lin" valueType="num">
                                      <p:cBhvr additive="base">
                                        <p:cTn id="16" dur="500" fill="hold"/>
                                        <p:tgtEl>
                                          <p:spTgt spid="102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cBhvr additive="base">
                                        <p:cTn id="19" dur="500" fill="hold"/>
                                        <p:tgtEl>
                                          <p:spTgt spid="1030"/>
                                        </p:tgtEl>
                                        <p:attrNameLst>
                                          <p:attrName>ppt_x</p:attrName>
                                        </p:attrNameLst>
                                      </p:cBhvr>
                                      <p:tavLst>
                                        <p:tav tm="0">
                                          <p:val>
                                            <p:strVal val="#ppt_x"/>
                                          </p:val>
                                        </p:tav>
                                        <p:tav tm="100000">
                                          <p:val>
                                            <p:strVal val="#ppt_x"/>
                                          </p:val>
                                        </p:tav>
                                      </p:tavLst>
                                    </p:anim>
                                    <p:anim calcmode="lin" valueType="num">
                                      <p:cBhvr additive="base">
                                        <p:cTn id="20"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RAL Chart samples">
            <a:extLst>
              <a:ext uri="{FF2B5EF4-FFF2-40B4-BE49-F238E27FC236}">
                <a16:creationId xmlns:a16="http://schemas.microsoft.com/office/drawing/2014/main" id="{B43CDA24-8867-A602-730B-77FA9797DB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0"/>
            <a:ext cx="6096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6896987" y="5655500"/>
            <a:ext cx="4787456" cy="101428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lnSpc>
                <a:spcPct val="100000"/>
              </a:lnSpc>
            </a:pPr>
            <a:r>
              <a:rPr lang="en-US" dirty="0"/>
              <a:t>Farben</a:t>
            </a:r>
            <a:endParaRPr lang="de-CH" dirty="0"/>
          </a:p>
        </p:txBody>
      </p:sp>
      <p:sp>
        <p:nvSpPr>
          <p:cNvPr id="4" name="Subtitle 2">
            <a:extLst>
              <a:ext uri="{FF2B5EF4-FFF2-40B4-BE49-F238E27FC236}">
                <a16:creationId xmlns:a16="http://schemas.microsoft.com/office/drawing/2014/main" id="{B87AAB6C-8B1F-C04C-E8E0-43604B957C2F}"/>
              </a:ext>
            </a:extLst>
          </p:cNvPr>
          <p:cNvSpPr txBox="1">
            <a:spLocks/>
          </p:cNvSpPr>
          <p:nvPr/>
        </p:nvSpPr>
        <p:spPr>
          <a:xfrm>
            <a:off x="8488681" y="3869205"/>
            <a:ext cx="3261410" cy="2134646"/>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CH" sz="3200" dirty="0"/>
              <a:t>Wahrnehmung und Technik</a:t>
            </a:r>
          </a:p>
        </p:txBody>
      </p:sp>
      <p:pic>
        <p:nvPicPr>
          <p:cNvPr id="3" name="Picture 2" descr="Elektromagnetisches Spektrum – BS-Wiki: Wissen teilen">
            <a:extLst>
              <a:ext uri="{FF2B5EF4-FFF2-40B4-BE49-F238E27FC236}">
                <a16:creationId xmlns:a16="http://schemas.microsoft.com/office/drawing/2014/main" id="{938CD37B-66A4-1408-FB50-ECBB9F8E6CB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ln>
            <a:noFill/>
          </a:ln>
        </p:spPr>
      </p:pic>
    </p:spTree>
    <p:extLst>
      <p:ext uri="{BB962C8B-B14F-4D97-AF65-F5344CB8AC3E}">
        <p14:creationId xmlns:p14="http://schemas.microsoft.com/office/powerpoint/2010/main" val="39866624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0E101-15D4-C0A9-4BD4-3B4AD1F1DA83}"/>
              </a:ext>
            </a:extLst>
          </p:cNvPr>
          <p:cNvSpPr>
            <a:spLocks noGrp="1"/>
          </p:cNvSpPr>
          <p:nvPr>
            <p:ph type="title"/>
          </p:nvPr>
        </p:nvSpPr>
        <p:spPr/>
        <p:txBody>
          <a:bodyPr/>
          <a:lstStyle/>
          <a:p>
            <a:r>
              <a:rPr lang="de-CH" sz="3600" dirty="0"/>
              <a:t>Zuerst Physik und Physiologie</a:t>
            </a:r>
            <a:endParaRPr lang="de-CH" dirty="0"/>
          </a:p>
        </p:txBody>
      </p:sp>
      <p:sp>
        <p:nvSpPr>
          <p:cNvPr id="3" name="Content Placeholder 2">
            <a:extLst>
              <a:ext uri="{FF2B5EF4-FFF2-40B4-BE49-F238E27FC236}">
                <a16:creationId xmlns:a16="http://schemas.microsoft.com/office/drawing/2014/main" id="{9E36EFE7-4BB3-3846-497E-70089CC256FC}"/>
              </a:ext>
            </a:extLst>
          </p:cNvPr>
          <p:cNvSpPr>
            <a:spLocks noGrp="1"/>
          </p:cNvSpPr>
          <p:nvPr>
            <p:ph idx="1"/>
          </p:nvPr>
        </p:nvSpPr>
        <p:spPr>
          <a:xfrm>
            <a:off x="3946769" y="1093306"/>
            <a:ext cx="3630623" cy="1306018"/>
          </a:xfrm>
        </p:spPr>
        <p:txBody>
          <a:bodyPr/>
          <a:lstStyle/>
          <a:p>
            <a:r>
              <a:rPr lang="de-CH" dirty="0"/>
              <a:t>Farben sind ein </a:t>
            </a:r>
            <a:r>
              <a:rPr lang="de-CH" b="1" dirty="0"/>
              <a:t>winziger Teil </a:t>
            </a:r>
            <a:r>
              <a:rPr lang="de-CH" dirty="0"/>
              <a:t>des elektromagnetischen Spektrums.</a:t>
            </a:r>
          </a:p>
          <a:p>
            <a:r>
              <a:rPr lang="de-CH" dirty="0"/>
              <a:t>Unsere Licht-/Farbwahrnehmung ist auf das Maximum der von der Sonne auf der Oberfläche ankommenden Strahlung optimiert.</a:t>
            </a:r>
          </a:p>
        </p:txBody>
      </p:sp>
      <p:sp>
        <p:nvSpPr>
          <p:cNvPr id="4" name="Slide Number Placeholder 3">
            <a:extLst>
              <a:ext uri="{FF2B5EF4-FFF2-40B4-BE49-F238E27FC236}">
                <a16:creationId xmlns:a16="http://schemas.microsoft.com/office/drawing/2014/main" id="{9FE3065F-B5EF-279A-CDEB-20FD3664C752}"/>
              </a:ext>
            </a:extLst>
          </p:cNvPr>
          <p:cNvSpPr>
            <a:spLocks noGrp="1"/>
          </p:cNvSpPr>
          <p:nvPr>
            <p:ph type="sldNum" sz="quarter" idx="12"/>
          </p:nvPr>
        </p:nvSpPr>
        <p:spPr/>
        <p:txBody>
          <a:bodyPr/>
          <a:lstStyle/>
          <a:p>
            <a:fld id="{5A33CB2A-1702-4C1D-9CC4-8D472D39F19E}" type="slidenum">
              <a:rPr lang="en-US" smtClean="0"/>
              <a:t>41</a:t>
            </a:fld>
            <a:endParaRPr lang="en-US"/>
          </a:p>
        </p:txBody>
      </p:sp>
      <p:pic>
        <p:nvPicPr>
          <p:cNvPr id="2050" name="Picture 2" descr="elektromagnetisches Spektrum elektromagnetische Welle Licht">
            <a:extLst>
              <a:ext uri="{FF2B5EF4-FFF2-40B4-BE49-F238E27FC236}">
                <a16:creationId xmlns:a16="http://schemas.microsoft.com/office/drawing/2014/main" id="{4A10C682-D551-F9FA-1FC4-55EBE253D9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7392" y="1022967"/>
            <a:ext cx="4409303" cy="22620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undefined">
            <a:extLst>
              <a:ext uri="{FF2B5EF4-FFF2-40B4-BE49-F238E27FC236}">
                <a16:creationId xmlns:a16="http://schemas.microsoft.com/office/drawing/2014/main" id="{64824961-3267-93EC-D7E8-0A111E730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75" y="1506342"/>
            <a:ext cx="4263295" cy="26220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undefined">
            <a:extLst>
              <a:ext uri="{FF2B5EF4-FFF2-40B4-BE49-F238E27FC236}">
                <a16:creationId xmlns:a16="http://schemas.microsoft.com/office/drawing/2014/main" id="{44944DDA-49B2-8A82-9C9C-3A94ECACC8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0914" y="3847811"/>
            <a:ext cx="4505813" cy="283417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5BB46BE3-E664-6581-F3F4-9D2282590A39}"/>
              </a:ext>
            </a:extLst>
          </p:cNvPr>
          <p:cNvSpPr txBox="1">
            <a:spLocks/>
          </p:cNvSpPr>
          <p:nvPr/>
        </p:nvSpPr>
        <p:spPr>
          <a:xfrm>
            <a:off x="295274" y="4458677"/>
            <a:ext cx="7066330" cy="2296457"/>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de-CH" dirty="0"/>
              <a:t>Wir besitzen aber keine kontinuierliche Wahrnehmung sondern vier Typen. Drei Zapfen für die Farben rot, grün und blau und die Stäbchen für Helligkeit. Und diese überlappen sich auch noch. Wir haben </a:t>
            </a:r>
            <a:r>
              <a:rPr lang="de-CH" b="1" dirty="0"/>
              <a:t>nie</a:t>
            </a:r>
            <a:r>
              <a:rPr lang="de-CH" dirty="0"/>
              <a:t> eine Wahrnehmung nur eines einzigen Zapfen-Typs.</a:t>
            </a:r>
          </a:p>
          <a:p>
            <a:pPr algn="r"/>
            <a:r>
              <a:rPr lang="de-CH" dirty="0"/>
              <a:t>Jede Farbe wird unterschiedlich hell wahrgenommen. </a:t>
            </a:r>
            <a:br>
              <a:rPr lang="de-CH" dirty="0"/>
            </a:br>
            <a:r>
              <a:rPr lang="de-CH" dirty="0"/>
              <a:t>Das brauchen wir später noch einmal…</a:t>
            </a:r>
          </a:p>
        </p:txBody>
      </p:sp>
    </p:spTree>
    <p:extLst>
      <p:ext uri="{BB962C8B-B14F-4D97-AF65-F5344CB8AC3E}">
        <p14:creationId xmlns:p14="http://schemas.microsoft.com/office/powerpoint/2010/main" val="299456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anim calcmode="lin" valueType="num">
                                      <p:cBhvr additive="base">
                                        <p:cTn id="11" dur="500" fill="hold"/>
                                        <p:tgtEl>
                                          <p:spTgt spid="2052"/>
                                        </p:tgtEl>
                                        <p:attrNameLst>
                                          <p:attrName>ppt_x</p:attrName>
                                        </p:attrNameLst>
                                      </p:cBhvr>
                                      <p:tavLst>
                                        <p:tav tm="0">
                                          <p:val>
                                            <p:strVal val="#ppt_x"/>
                                          </p:val>
                                        </p:tav>
                                        <p:tav tm="100000">
                                          <p:val>
                                            <p:strVal val="#ppt_x"/>
                                          </p:val>
                                        </p:tav>
                                      </p:tavLst>
                                    </p:anim>
                                    <p:anim calcmode="lin" valueType="num">
                                      <p:cBhvr additive="base">
                                        <p:cTn id="12"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54"/>
                                        </p:tgtEl>
                                        <p:attrNameLst>
                                          <p:attrName>style.visibility</p:attrName>
                                        </p:attrNameLst>
                                      </p:cBhvr>
                                      <p:to>
                                        <p:strVal val="visible"/>
                                      </p:to>
                                    </p:set>
                                    <p:anim calcmode="lin" valueType="num">
                                      <p:cBhvr additive="base">
                                        <p:cTn id="21" dur="500" fill="hold"/>
                                        <p:tgtEl>
                                          <p:spTgt spid="2054"/>
                                        </p:tgtEl>
                                        <p:attrNameLst>
                                          <p:attrName>ppt_x</p:attrName>
                                        </p:attrNameLst>
                                      </p:cBhvr>
                                      <p:tavLst>
                                        <p:tav tm="0">
                                          <p:val>
                                            <p:strVal val="#ppt_x"/>
                                          </p:val>
                                        </p:tav>
                                        <p:tav tm="100000">
                                          <p:val>
                                            <p:strVal val="#ppt_x"/>
                                          </p:val>
                                        </p:tav>
                                      </p:tavLst>
                                    </p:anim>
                                    <p:anim calcmode="lin" valueType="num">
                                      <p:cBhvr additive="base">
                                        <p:cTn id="22"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C0F00-EEBB-FF0B-988F-A7606BA56595}"/>
              </a:ext>
            </a:extLst>
          </p:cNvPr>
          <p:cNvSpPr>
            <a:spLocks noGrp="1"/>
          </p:cNvSpPr>
          <p:nvPr>
            <p:ph type="title"/>
          </p:nvPr>
        </p:nvSpPr>
        <p:spPr/>
        <p:txBody>
          <a:bodyPr/>
          <a:lstStyle/>
          <a:p>
            <a:r>
              <a:rPr lang="de-CH" dirty="0"/>
              <a:t>Hätten wir eine Alternative?</a:t>
            </a:r>
          </a:p>
        </p:txBody>
      </p:sp>
      <p:sp>
        <p:nvSpPr>
          <p:cNvPr id="3" name="Content Placeholder 2">
            <a:extLst>
              <a:ext uri="{FF2B5EF4-FFF2-40B4-BE49-F238E27FC236}">
                <a16:creationId xmlns:a16="http://schemas.microsoft.com/office/drawing/2014/main" id="{F18C4D20-FDA3-E2E5-6361-2E9B450C9B23}"/>
              </a:ext>
            </a:extLst>
          </p:cNvPr>
          <p:cNvSpPr>
            <a:spLocks noGrp="1"/>
          </p:cNvSpPr>
          <p:nvPr>
            <p:ph idx="1"/>
          </p:nvPr>
        </p:nvSpPr>
        <p:spPr>
          <a:xfrm>
            <a:off x="520811" y="3165232"/>
            <a:ext cx="4372736" cy="1700042"/>
          </a:xfrm>
        </p:spPr>
        <p:txBody>
          <a:bodyPr/>
          <a:lstStyle/>
          <a:p>
            <a:r>
              <a:rPr lang="de-CH" b="1" dirty="0"/>
              <a:t>Biologie</a:t>
            </a:r>
          </a:p>
          <a:p>
            <a:r>
              <a:rPr lang="de-CH" dirty="0"/>
              <a:t>Das Sehen hat sich mehrfach unabhängig entwickelt. Es gibt viele Tiere mit mehr als drei Zapfentypen. Häufig 4 mit einem zusätzlichen Typ, </a:t>
            </a:r>
            <a:br>
              <a:rPr lang="de-CH" dirty="0"/>
            </a:br>
            <a:r>
              <a:rPr lang="de-CH" dirty="0"/>
              <a:t>der UV wahrnehmen kann. </a:t>
            </a:r>
          </a:p>
          <a:p>
            <a:r>
              <a:rPr lang="de-CH" dirty="0"/>
              <a:t>Extrembeispiel: Der Fangschreckenkrebs hat sogar 8, 4 davon im UV.</a:t>
            </a:r>
          </a:p>
        </p:txBody>
      </p:sp>
      <p:sp>
        <p:nvSpPr>
          <p:cNvPr id="4" name="Slide Number Placeholder 3">
            <a:extLst>
              <a:ext uri="{FF2B5EF4-FFF2-40B4-BE49-F238E27FC236}">
                <a16:creationId xmlns:a16="http://schemas.microsoft.com/office/drawing/2014/main" id="{79CDC993-F392-597D-F1A3-5CB54D533FA7}"/>
              </a:ext>
            </a:extLst>
          </p:cNvPr>
          <p:cNvSpPr>
            <a:spLocks noGrp="1"/>
          </p:cNvSpPr>
          <p:nvPr>
            <p:ph type="sldNum" sz="quarter" idx="12"/>
          </p:nvPr>
        </p:nvSpPr>
        <p:spPr/>
        <p:txBody>
          <a:bodyPr/>
          <a:lstStyle/>
          <a:p>
            <a:fld id="{5A33CB2A-1702-4C1D-9CC4-8D472D39F19E}" type="slidenum">
              <a:rPr lang="en-US" smtClean="0"/>
              <a:t>42</a:t>
            </a:fld>
            <a:endParaRPr lang="en-US"/>
          </a:p>
        </p:txBody>
      </p:sp>
      <p:pic>
        <p:nvPicPr>
          <p:cNvPr id="3074" name="Picture 2">
            <a:extLst>
              <a:ext uri="{FF2B5EF4-FFF2-40B4-BE49-F238E27FC236}">
                <a16:creationId xmlns:a16="http://schemas.microsoft.com/office/drawing/2014/main" id="{7D7C196C-A34D-D8AF-C83D-CC3CA7BD5A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259" y="1115774"/>
            <a:ext cx="3971750" cy="196459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ie Milchstraße in verschiedenen Wellenlängen : r/Damnthatsinteresting">
            <a:extLst>
              <a:ext uri="{FF2B5EF4-FFF2-40B4-BE49-F238E27FC236}">
                <a16:creationId xmlns:a16="http://schemas.microsoft.com/office/drawing/2014/main" id="{3D9BBDAD-873E-CA51-EB38-8ECA2D2971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0992" y="1118739"/>
            <a:ext cx="4375703" cy="546963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162D3B5A-3369-E4F7-3E8F-BC2752412392}"/>
              </a:ext>
            </a:extLst>
          </p:cNvPr>
          <p:cNvSpPr txBox="1">
            <a:spLocks/>
          </p:cNvSpPr>
          <p:nvPr/>
        </p:nvSpPr>
        <p:spPr>
          <a:xfrm>
            <a:off x="5134708" y="1009358"/>
            <a:ext cx="2391507" cy="5478905"/>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de-CH" b="1" dirty="0"/>
              <a:t>Technik</a:t>
            </a:r>
          </a:p>
          <a:p>
            <a:pPr algn="r"/>
            <a:r>
              <a:rPr lang="de-CH" dirty="0"/>
              <a:t>Wir Menschen können technisch ein breites Spektrum der elektro-magnetischen Wellen messen und dann in den Bereich des sichtbaren Lichts transformieren.</a:t>
            </a:r>
          </a:p>
          <a:p>
            <a:pPr algn="r"/>
            <a:r>
              <a:rPr lang="de-CH" dirty="0"/>
              <a:t>Wie würde die Welt wohl für uns aussehen, wenn wir diese Spektren nativ wahrnehmen könnten?</a:t>
            </a:r>
          </a:p>
        </p:txBody>
      </p:sp>
    </p:spTree>
    <p:extLst>
      <p:ext uri="{BB962C8B-B14F-4D97-AF65-F5344CB8AC3E}">
        <p14:creationId xmlns:p14="http://schemas.microsoft.com/office/powerpoint/2010/main" val="34027180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9EB13-A140-45DE-3882-B6C0D2C23F99}"/>
              </a:ext>
            </a:extLst>
          </p:cNvPr>
          <p:cNvSpPr>
            <a:spLocks noGrp="1"/>
          </p:cNvSpPr>
          <p:nvPr>
            <p:ph type="title"/>
          </p:nvPr>
        </p:nvSpPr>
        <p:spPr/>
        <p:txBody>
          <a:bodyPr/>
          <a:lstStyle/>
          <a:p>
            <a:r>
              <a:rPr lang="de-CH" dirty="0"/>
              <a:t>Wie bringt man da jetzt Ordnung rein?</a:t>
            </a:r>
          </a:p>
        </p:txBody>
      </p:sp>
      <p:sp>
        <p:nvSpPr>
          <p:cNvPr id="3" name="Content Placeholder 2">
            <a:extLst>
              <a:ext uri="{FF2B5EF4-FFF2-40B4-BE49-F238E27FC236}">
                <a16:creationId xmlns:a16="http://schemas.microsoft.com/office/drawing/2014/main" id="{672B28C7-9FA7-0EB4-7580-092BCC8746B9}"/>
              </a:ext>
            </a:extLst>
          </p:cNvPr>
          <p:cNvSpPr>
            <a:spLocks noGrp="1"/>
          </p:cNvSpPr>
          <p:nvPr>
            <p:ph idx="1"/>
          </p:nvPr>
        </p:nvSpPr>
        <p:spPr>
          <a:xfrm>
            <a:off x="516098" y="1093305"/>
            <a:ext cx="7291471" cy="5220684"/>
          </a:xfrm>
        </p:spPr>
        <p:txBody>
          <a:bodyPr/>
          <a:lstStyle/>
          <a:p>
            <a:r>
              <a:rPr lang="de-CH" dirty="0"/>
              <a:t>Wir haben immer Signale von 3 Farb- und einem Helligkeits-Rezeptor.</a:t>
            </a:r>
          </a:p>
          <a:p>
            <a:r>
              <a:rPr lang="de-CH" dirty="0"/>
              <a:t>Die Signale sind stark nichtlinear und überlappen sich.</a:t>
            </a:r>
          </a:p>
          <a:p>
            <a:r>
              <a:rPr lang="de-CH" dirty="0"/>
              <a:t>Wir sehen nie nur eine spektrale Wellenlänge. Es ist immer eine Mischung von mehreren.</a:t>
            </a:r>
          </a:p>
          <a:p>
            <a:r>
              <a:rPr lang="de-CH" dirty="0"/>
              <a:t>Und unser Gehirn macht jetzt aus einzelnen Wellenlängen Farben.</a:t>
            </a:r>
          </a:p>
          <a:p>
            <a:r>
              <a:rPr lang="de-CH" dirty="0"/>
              <a:t>Und wenn wir diese Farben mischen, bekommen wir neue Farben!</a:t>
            </a:r>
          </a:p>
          <a:p>
            <a:r>
              <a:rPr lang="de-CH" b="1" dirty="0"/>
              <a:t>WOW!</a:t>
            </a:r>
          </a:p>
          <a:p>
            <a:endParaRPr lang="de-CH" dirty="0"/>
          </a:p>
          <a:p>
            <a:r>
              <a:rPr lang="de-CH" dirty="0"/>
              <a:t>Die Menschen haben natürlich </a:t>
            </a:r>
            <a:br>
              <a:rPr lang="de-CH" dirty="0"/>
            </a:br>
            <a:r>
              <a:rPr lang="de-CH" dirty="0"/>
              <a:t>schon früh versucht das System </a:t>
            </a:r>
            <a:br>
              <a:rPr lang="de-CH" dirty="0"/>
            </a:br>
            <a:r>
              <a:rPr lang="de-CH" dirty="0"/>
              <a:t>der Farben zu ordnen, z.B. Newton </a:t>
            </a:r>
            <a:br>
              <a:rPr lang="de-CH" dirty="0"/>
            </a:br>
            <a:r>
              <a:rPr lang="de-CH" dirty="0"/>
              <a:t>oder Goethe</a:t>
            </a:r>
          </a:p>
        </p:txBody>
      </p:sp>
      <p:sp>
        <p:nvSpPr>
          <p:cNvPr id="4" name="Slide Number Placeholder 3">
            <a:extLst>
              <a:ext uri="{FF2B5EF4-FFF2-40B4-BE49-F238E27FC236}">
                <a16:creationId xmlns:a16="http://schemas.microsoft.com/office/drawing/2014/main" id="{E23B65F7-5747-3896-F8CF-832D38E9B70D}"/>
              </a:ext>
            </a:extLst>
          </p:cNvPr>
          <p:cNvSpPr>
            <a:spLocks noGrp="1"/>
          </p:cNvSpPr>
          <p:nvPr>
            <p:ph type="sldNum" sz="quarter" idx="12"/>
          </p:nvPr>
        </p:nvSpPr>
        <p:spPr/>
        <p:txBody>
          <a:bodyPr/>
          <a:lstStyle/>
          <a:p>
            <a:fld id="{5A33CB2A-1702-4C1D-9CC4-8D472D39F19E}" type="slidenum">
              <a:rPr lang="en-US" smtClean="0"/>
              <a:t>43</a:t>
            </a:fld>
            <a:endParaRPr lang="en-US"/>
          </a:p>
        </p:txBody>
      </p:sp>
      <p:pic>
        <p:nvPicPr>
          <p:cNvPr id="4098" name="Picture 2" descr="Psychologie – Farbwahrnehmung">
            <a:extLst>
              <a:ext uri="{FF2B5EF4-FFF2-40B4-BE49-F238E27FC236}">
                <a16:creationId xmlns:a16="http://schemas.microsoft.com/office/drawing/2014/main" id="{A52D7A5A-D2DA-6978-BF73-DF2930DD7301}"/>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69445" y="218831"/>
            <a:ext cx="4471962" cy="337624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EBA703B9-B409-8247-1654-B72E12706ADD}"/>
              </a:ext>
            </a:extLst>
          </p:cNvPr>
          <p:cNvGrpSpPr/>
          <p:nvPr/>
        </p:nvGrpSpPr>
        <p:grpSpPr>
          <a:xfrm>
            <a:off x="8570478" y="4474755"/>
            <a:ext cx="2508019" cy="1542923"/>
            <a:chOff x="7292052" y="-449618"/>
            <a:chExt cx="2285902" cy="1542923"/>
          </a:xfrm>
        </p:grpSpPr>
        <p:sp>
          <p:nvSpPr>
            <p:cNvPr id="6" name="Rectangle: Rounded Corners 5">
              <a:extLst>
                <a:ext uri="{FF2B5EF4-FFF2-40B4-BE49-F238E27FC236}">
                  <a16:creationId xmlns:a16="http://schemas.microsoft.com/office/drawing/2014/main" id="{7CDA9BC5-9380-2634-2BC0-44B90BBE708F}"/>
                </a:ext>
              </a:extLst>
            </p:cNvPr>
            <p:cNvSpPr/>
            <p:nvPr/>
          </p:nvSpPr>
          <p:spPr>
            <a:xfrm>
              <a:off x="7292052" y="-449618"/>
              <a:ext cx="2285902" cy="154292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lIns="36000" tIns="0" rIns="36000" bIns="0" rtlCol="0" anchor="b"/>
            <a:lstStyle/>
            <a:p>
              <a:pPr algn="ctr"/>
              <a:r>
                <a:rPr lang="de-CH" sz="1400" dirty="0"/>
                <a:t>Reicht uns das?</a:t>
              </a:r>
            </a:p>
          </p:txBody>
        </p:sp>
        <p:pic>
          <p:nvPicPr>
            <p:cNvPr id="7" name="Picture 6">
              <a:extLst>
                <a:ext uri="{FF2B5EF4-FFF2-40B4-BE49-F238E27FC236}">
                  <a16:creationId xmlns:a16="http://schemas.microsoft.com/office/drawing/2014/main" id="{FA665CA3-A9FC-DDCC-CEED-484F48D9BF1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989730" y="-449617"/>
              <a:ext cx="890546" cy="1028616"/>
            </a:xfrm>
            <a:prstGeom prst="rect">
              <a:avLst/>
            </a:prstGeom>
          </p:spPr>
        </p:pic>
      </p:grpSp>
      <p:pic>
        <p:nvPicPr>
          <p:cNvPr id="4102" name="Picture 6" descr="undefined">
            <a:extLst>
              <a:ext uri="{FF2B5EF4-FFF2-40B4-BE49-F238E27FC236}">
                <a16:creationId xmlns:a16="http://schemas.microsoft.com/office/drawing/2014/main" id="{0A9BA4F9-17A8-A394-8B05-7B85EC8BEB3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74248" y="3720804"/>
            <a:ext cx="2035713" cy="20222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undefined">
            <a:extLst>
              <a:ext uri="{FF2B5EF4-FFF2-40B4-BE49-F238E27FC236}">
                <a16:creationId xmlns:a16="http://schemas.microsoft.com/office/drawing/2014/main" id="{F5FB7EC7-5DCC-8160-C39F-AB015591826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778" b="15942"/>
          <a:stretch>
            <a:fillRect/>
          </a:stretch>
        </p:blipFill>
        <p:spPr bwMode="auto">
          <a:xfrm>
            <a:off x="5902627" y="4731920"/>
            <a:ext cx="1891060" cy="19072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A8EFB45-7CBB-F918-8FA4-F8F2DEA50318}"/>
              </a:ext>
            </a:extLst>
          </p:cNvPr>
          <p:cNvSpPr txBox="1"/>
          <p:nvPr/>
        </p:nvSpPr>
        <p:spPr>
          <a:xfrm>
            <a:off x="8932985" y="6156012"/>
            <a:ext cx="2305538" cy="467992"/>
          </a:xfrm>
          <a:prstGeom prst="rect">
            <a:avLst/>
          </a:prstGeom>
          <a:noFill/>
        </p:spPr>
        <p:txBody>
          <a:bodyPr wrap="none" rtlCol="0">
            <a:noAutofit/>
          </a:bodyPr>
          <a:lstStyle/>
          <a:p>
            <a:pPr algn="l"/>
            <a:r>
              <a:rPr lang="de-CH" dirty="0">
                <a:latin typeface="Arial" panose="020B0604020202020204" pitchFamily="34" charset="0"/>
                <a:cs typeface="Arial" panose="020B0604020202020204" pitchFamily="34" charset="0"/>
              </a:rPr>
              <a:t>Natürlich nicht 😉</a:t>
            </a:r>
          </a:p>
        </p:txBody>
      </p:sp>
    </p:spTree>
    <p:extLst>
      <p:ext uri="{BB962C8B-B14F-4D97-AF65-F5344CB8AC3E}">
        <p14:creationId xmlns:p14="http://schemas.microsoft.com/office/powerpoint/2010/main" val="298212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02"/>
                                        </p:tgtEl>
                                        <p:attrNameLst>
                                          <p:attrName>style.visibility</p:attrName>
                                        </p:attrNameLst>
                                      </p:cBhvr>
                                      <p:to>
                                        <p:strVal val="visible"/>
                                      </p:to>
                                    </p:set>
                                    <p:anim calcmode="lin" valueType="num">
                                      <p:cBhvr additive="base">
                                        <p:cTn id="11" dur="500" fill="hold"/>
                                        <p:tgtEl>
                                          <p:spTgt spid="4102"/>
                                        </p:tgtEl>
                                        <p:attrNameLst>
                                          <p:attrName>ppt_x</p:attrName>
                                        </p:attrNameLst>
                                      </p:cBhvr>
                                      <p:tavLst>
                                        <p:tav tm="0">
                                          <p:val>
                                            <p:strVal val="#ppt_x"/>
                                          </p:val>
                                        </p:tav>
                                        <p:tav tm="100000">
                                          <p:val>
                                            <p:strVal val="#ppt_x"/>
                                          </p:val>
                                        </p:tav>
                                      </p:tavLst>
                                    </p:anim>
                                    <p:anim calcmode="lin" valueType="num">
                                      <p:cBhvr additive="base">
                                        <p:cTn id="12" dur="500" fill="hold"/>
                                        <p:tgtEl>
                                          <p:spTgt spid="410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anim calcmode="lin" valueType="num">
                                      <p:cBhvr additive="base">
                                        <p:cTn id="15" dur="500" fill="hold"/>
                                        <p:tgtEl>
                                          <p:spTgt spid="4100"/>
                                        </p:tgtEl>
                                        <p:attrNameLst>
                                          <p:attrName>ppt_x</p:attrName>
                                        </p:attrNameLst>
                                      </p:cBhvr>
                                      <p:tavLst>
                                        <p:tav tm="0">
                                          <p:val>
                                            <p:strVal val="#ppt_x"/>
                                          </p:val>
                                        </p:tav>
                                        <p:tav tm="100000">
                                          <p:val>
                                            <p:strVal val="#ppt_x"/>
                                          </p:val>
                                        </p:tav>
                                      </p:tavLst>
                                    </p:anim>
                                    <p:anim calcmode="lin" valueType="num">
                                      <p:cBhvr additive="base">
                                        <p:cTn id="16"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89668-4450-FC6B-5F6F-4E021BB51DD3}"/>
              </a:ext>
            </a:extLst>
          </p:cNvPr>
          <p:cNvSpPr>
            <a:spLocks noGrp="1"/>
          </p:cNvSpPr>
          <p:nvPr>
            <p:ph type="title"/>
          </p:nvPr>
        </p:nvSpPr>
        <p:spPr/>
        <p:txBody>
          <a:bodyPr/>
          <a:lstStyle/>
          <a:p>
            <a:r>
              <a:rPr lang="de-CH" dirty="0"/>
              <a:t>Einschub: Additive und Subtraktive Farbmischung</a:t>
            </a:r>
          </a:p>
        </p:txBody>
      </p:sp>
      <p:sp>
        <p:nvSpPr>
          <p:cNvPr id="3" name="Content Placeholder 2">
            <a:extLst>
              <a:ext uri="{FF2B5EF4-FFF2-40B4-BE49-F238E27FC236}">
                <a16:creationId xmlns:a16="http://schemas.microsoft.com/office/drawing/2014/main" id="{B5097D5F-920E-6465-F29D-602037E3E25E}"/>
              </a:ext>
            </a:extLst>
          </p:cNvPr>
          <p:cNvSpPr>
            <a:spLocks noGrp="1"/>
          </p:cNvSpPr>
          <p:nvPr>
            <p:ph idx="1"/>
          </p:nvPr>
        </p:nvSpPr>
        <p:spPr>
          <a:xfrm>
            <a:off x="516098" y="1093305"/>
            <a:ext cx="4352887" cy="2009403"/>
          </a:xfrm>
        </p:spPr>
        <p:txBody>
          <a:bodyPr/>
          <a:lstStyle/>
          <a:p>
            <a:r>
              <a:rPr lang="de-CH" b="1" dirty="0"/>
              <a:t>Additive Farbmischung</a:t>
            </a:r>
          </a:p>
          <a:p>
            <a:r>
              <a:rPr lang="de-CH" dirty="0"/>
              <a:t>Licht verschiedener Grundfarben wird zusammengefügt.</a:t>
            </a:r>
          </a:p>
          <a:p>
            <a:r>
              <a:rPr lang="de-CH" dirty="0"/>
              <a:t>Regel: Je mehr desto heller</a:t>
            </a:r>
          </a:p>
        </p:txBody>
      </p:sp>
      <p:sp>
        <p:nvSpPr>
          <p:cNvPr id="4" name="Slide Number Placeholder 3">
            <a:extLst>
              <a:ext uri="{FF2B5EF4-FFF2-40B4-BE49-F238E27FC236}">
                <a16:creationId xmlns:a16="http://schemas.microsoft.com/office/drawing/2014/main" id="{3E00BDC3-DCFE-8048-E823-A7AE61167FEE}"/>
              </a:ext>
            </a:extLst>
          </p:cNvPr>
          <p:cNvSpPr>
            <a:spLocks noGrp="1"/>
          </p:cNvSpPr>
          <p:nvPr>
            <p:ph type="sldNum" sz="quarter" idx="12"/>
          </p:nvPr>
        </p:nvSpPr>
        <p:spPr/>
        <p:txBody>
          <a:bodyPr/>
          <a:lstStyle/>
          <a:p>
            <a:fld id="{5A33CB2A-1702-4C1D-9CC4-8D472D39F19E}" type="slidenum">
              <a:rPr lang="en-US" smtClean="0"/>
              <a:t>44</a:t>
            </a:fld>
            <a:endParaRPr lang="en-US"/>
          </a:p>
        </p:txBody>
      </p:sp>
      <p:pic>
        <p:nvPicPr>
          <p:cNvPr id="10242" name="Picture 2" descr="undefined">
            <a:extLst>
              <a:ext uri="{FF2B5EF4-FFF2-40B4-BE49-F238E27FC236}">
                <a16:creationId xmlns:a16="http://schemas.microsoft.com/office/drawing/2014/main" id="{8D771995-3D11-199B-ED1D-B0286B46C6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098" y="3084269"/>
            <a:ext cx="5696682" cy="330573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EC620167-7F0D-2F46-1B29-79FC672247C1}"/>
              </a:ext>
            </a:extLst>
          </p:cNvPr>
          <p:cNvSpPr txBox="1">
            <a:spLocks/>
          </p:cNvSpPr>
          <p:nvPr/>
        </p:nvSpPr>
        <p:spPr>
          <a:xfrm>
            <a:off x="6545668" y="1093305"/>
            <a:ext cx="5138774" cy="2009403"/>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b="1" dirty="0"/>
              <a:t>Subtraktive Farbmischung</a:t>
            </a:r>
          </a:p>
          <a:p>
            <a:r>
              <a:rPr lang="de-CH" dirty="0"/>
              <a:t>Pigmente verschiedener Farbtöne werden zusammengefügt und filtern Frequenzen aus.</a:t>
            </a:r>
          </a:p>
          <a:p>
            <a:r>
              <a:rPr lang="de-CH" dirty="0"/>
              <a:t>Regel: Je mehr desto dunkler</a:t>
            </a:r>
          </a:p>
        </p:txBody>
      </p:sp>
      <p:pic>
        <p:nvPicPr>
          <p:cNvPr id="10244" name="Picture 4">
            <a:extLst>
              <a:ext uri="{FF2B5EF4-FFF2-40B4-BE49-F238E27FC236}">
                <a16:creationId xmlns:a16="http://schemas.microsoft.com/office/drawing/2014/main" id="{58FD845C-691E-F27B-FDA6-3ABFCF95D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0134" y="2961248"/>
            <a:ext cx="3801109" cy="2728352"/>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Additive und subtraktive Farbmischung - dierotationsdrucker Blog">
            <a:extLst>
              <a:ext uri="{FF2B5EF4-FFF2-40B4-BE49-F238E27FC236}">
                <a16:creationId xmlns:a16="http://schemas.microsoft.com/office/drawing/2014/main" id="{68CA0BC8-16B2-92A4-4488-21DCCFE00A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4249" y="4207562"/>
            <a:ext cx="2182446" cy="2182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6279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D66F0-4054-BC57-ADE3-1DBC94111FD1}"/>
              </a:ext>
            </a:extLst>
          </p:cNvPr>
          <p:cNvSpPr>
            <a:spLocks noGrp="1"/>
          </p:cNvSpPr>
          <p:nvPr>
            <p:ph type="title"/>
          </p:nvPr>
        </p:nvSpPr>
        <p:spPr/>
        <p:txBody>
          <a:bodyPr/>
          <a:lstStyle/>
          <a:p>
            <a:r>
              <a:rPr lang="de-CH" dirty="0"/>
              <a:t>CIE Normtafel – Wahrnehmungsbasiertes System</a:t>
            </a:r>
          </a:p>
        </p:txBody>
      </p:sp>
      <p:sp>
        <p:nvSpPr>
          <p:cNvPr id="3" name="Content Placeholder 2">
            <a:extLst>
              <a:ext uri="{FF2B5EF4-FFF2-40B4-BE49-F238E27FC236}">
                <a16:creationId xmlns:a16="http://schemas.microsoft.com/office/drawing/2014/main" id="{CE5FA186-BB3B-92CB-DAFE-117252105D2C}"/>
              </a:ext>
            </a:extLst>
          </p:cNvPr>
          <p:cNvSpPr>
            <a:spLocks noGrp="1"/>
          </p:cNvSpPr>
          <p:nvPr>
            <p:ph idx="1"/>
          </p:nvPr>
        </p:nvSpPr>
        <p:spPr>
          <a:xfrm>
            <a:off x="520810" y="910424"/>
            <a:ext cx="6372358" cy="5403565"/>
          </a:xfrm>
        </p:spPr>
        <p:txBody>
          <a:bodyPr/>
          <a:lstStyle/>
          <a:p>
            <a:r>
              <a:rPr lang="de-CH" dirty="0"/>
              <a:t>Die Normtafel der Internationalen Beleuchtungskommission (</a:t>
            </a:r>
            <a:r>
              <a:rPr lang="de-CH" i="1" dirty="0"/>
              <a:t>CIE – </a:t>
            </a:r>
            <a:r>
              <a:rPr lang="de-CH" i="1" dirty="0" err="1"/>
              <a:t>Commission</a:t>
            </a:r>
            <a:r>
              <a:rPr lang="de-CH" i="1" dirty="0"/>
              <a:t> internationale de </a:t>
            </a:r>
            <a:r>
              <a:rPr lang="de-CH" i="1" dirty="0" err="1"/>
              <a:t>l’éclairage</a:t>
            </a:r>
            <a:r>
              <a:rPr lang="de-CH" dirty="0"/>
              <a:t>) bildet die Verbindung zwischen menschlicher Farbwahrnehmung und der physikalischen Ursache ab.</a:t>
            </a:r>
          </a:p>
          <a:p>
            <a:r>
              <a:rPr lang="de-CH" dirty="0"/>
              <a:t>Ermittelt durch umfangreiche Messungen 1928 und 1931.</a:t>
            </a:r>
          </a:p>
          <a:p>
            <a:r>
              <a:rPr lang="de-CH" dirty="0"/>
              <a:t>Die Aussenkurve entspricht der physikalischen Wellenlänge.</a:t>
            </a:r>
          </a:p>
          <a:p>
            <a:r>
              <a:rPr lang="de-CH" dirty="0"/>
              <a:t>Der Weisspunkt E verbindet immer Farbe und Komplementärfarbe mittels einer Geraden.</a:t>
            </a:r>
          </a:p>
          <a:p>
            <a:r>
              <a:rPr lang="de-CH" dirty="0"/>
              <a:t>Die Schwarzkörperkurve (Black-Body-Kurve) entspricht dem Farbeindruck eines Körpers bei einer Temperatur.</a:t>
            </a:r>
          </a:p>
          <a:p>
            <a:r>
              <a:rPr lang="de-CH" dirty="0"/>
              <a:t>Die Verbindung zweier beliebiger Punkte A und B zeigt die Mischfarben je nach Anteil von A und B – siehe auch Purpurline.</a:t>
            </a:r>
          </a:p>
          <a:p>
            <a:r>
              <a:rPr lang="de-CH" dirty="0"/>
              <a:t>Wurde 1976 zu dem verbesserten CIELAB-Farbraum aus-gebaut, um </a:t>
            </a:r>
            <a:r>
              <a:rPr lang="de-CH" dirty="0" err="1"/>
              <a:t>v.a</a:t>
            </a:r>
            <a:r>
              <a:rPr lang="de-CH" dirty="0"/>
              <a:t> Farbdifferenzen definierter zu beschreiben.</a:t>
            </a:r>
          </a:p>
          <a:p>
            <a:endParaRPr lang="de-CH" dirty="0"/>
          </a:p>
        </p:txBody>
      </p:sp>
      <p:sp>
        <p:nvSpPr>
          <p:cNvPr id="4" name="Slide Number Placeholder 3">
            <a:extLst>
              <a:ext uri="{FF2B5EF4-FFF2-40B4-BE49-F238E27FC236}">
                <a16:creationId xmlns:a16="http://schemas.microsoft.com/office/drawing/2014/main" id="{D89B0D95-40FF-1D6B-AB32-6796A5EEE6EC}"/>
              </a:ext>
            </a:extLst>
          </p:cNvPr>
          <p:cNvSpPr>
            <a:spLocks noGrp="1"/>
          </p:cNvSpPr>
          <p:nvPr>
            <p:ph type="sldNum" sz="quarter" idx="12"/>
          </p:nvPr>
        </p:nvSpPr>
        <p:spPr/>
        <p:txBody>
          <a:bodyPr/>
          <a:lstStyle/>
          <a:p>
            <a:fld id="{5A33CB2A-1702-4C1D-9CC4-8D472D39F19E}" type="slidenum">
              <a:rPr lang="en-US" smtClean="0"/>
              <a:t>45</a:t>
            </a:fld>
            <a:endParaRPr lang="en-US"/>
          </a:p>
        </p:txBody>
      </p:sp>
      <p:pic>
        <p:nvPicPr>
          <p:cNvPr id="5122" name="Picture 2" descr="undefined">
            <a:extLst>
              <a:ext uri="{FF2B5EF4-FFF2-40B4-BE49-F238E27FC236}">
                <a16:creationId xmlns:a16="http://schemas.microsoft.com/office/drawing/2014/main" id="{A97C380E-63AF-566D-2139-7DA5C37320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3387" y="910425"/>
            <a:ext cx="5388613" cy="5947575"/>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5C5F26DC-A2A8-EEE2-1752-CFEEBDD8A908}"/>
              </a:ext>
            </a:extLst>
          </p:cNvPr>
          <p:cNvSpPr/>
          <p:nvPr/>
        </p:nvSpPr>
        <p:spPr>
          <a:xfrm>
            <a:off x="7479323" y="109841"/>
            <a:ext cx="3509108" cy="1195328"/>
          </a:xfrm>
          <a:prstGeom prst="wedgeRoundRectCallout">
            <a:avLst>
              <a:gd name="adj1" fmla="val -82002"/>
              <a:gd name="adj2" fmla="val 151856"/>
              <a:gd name="adj3" fmla="val 16667"/>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CH" b="1" dirty="0"/>
              <a:t>Fun Fact</a:t>
            </a:r>
          </a:p>
          <a:p>
            <a:pPr algn="ctr"/>
            <a:r>
              <a:rPr lang="de-CH" dirty="0"/>
              <a:t>Alle Menschen sind gleich! Alle Probanden zeigten die gleiche Wahrnehmung.</a:t>
            </a:r>
          </a:p>
        </p:txBody>
      </p:sp>
      <p:cxnSp>
        <p:nvCxnSpPr>
          <p:cNvPr id="7" name="Straight Connector 6">
            <a:extLst>
              <a:ext uri="{FF2B5EF4-FFF2-40B4-BE49-F238E27FC236}">
                <a16:creationId xmlns:a16="http://schemas.microsoft.com/office/drawing/2014/main" id="{375E4395-A80B-3821-877D-DD9825F46E1B}"/>
              </a:ext>
            </a:extLst>
          </p:cNvPr>
          <p:cNvCxnSpPr/>
          <p:nvPr/>
        </p:nvCxnSpPr>
        <p:spPr>
          <a:xfrm>
            <a:off x="7013749" y="3135086"/>
            <a:ext cx="3496827" cy="24517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773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CF033-2336-222F-E155-03319B2F875B}"/>
              </a:ext>
            </a:extLst>
          </p:cNvPr>
          <p:cNvSpPr>
            <a:spLocks noGrp="1"/>
          </p:cNvSpPr>
          <p:nvPr>
            <p:ph type="title"/>
          </p:nvPr>
        </p:nvSpPr>
        <p:spPr/>
        <p:txBody>
          <a:bodyPr/>
          <a:lstStyle/>
          <a:p>
            <a:r>
              <a:rPr lang="de-CH" dirty="0"/>
              <a:t>Systeme basierend auf Grundfarben-Mischungen</a:t>
            </a:r>
          </a:p>
        </p:txBody>
      </p:sp>
      <p:sp>
        <p:nvSpPr>
          <p:cNvPr id="3" name="Content Placeholder 2">
            <a:extLst>
              <a:ext uri="{FF2B5EF4-FFF2-40B4-BE49-F238E27FC236}">
                <a16:creationId xmlns:a16="http://schemas.microsoft.com/office/drawing/2014/main" id="{AFB7FB09-5DA8-6C2A-FB32-257155A0D77A}"/>
              </a:ext>
            </a:extLst>
          </p:cNvPr>
          <p:cNvSpPr>
            <a:spLocks noGrp="1"/>
          </p:cNvSpPr>
          <p:nvPr>
            <p:ph idx="1"/>
          </p:nvPr>
        </p:nvSpPr>
        <p:spPr>
          <a:xfrm>
            <a:off x="516099" y="1093305"/>
            <a:ext cx="5650240" cy="5088664"/>
          </a:xfrm>
        </p:spPr>
        <p:txBody>
          <a:bodyPr/>
          <a:lstStyle/>
          <a:p>
            <a:r>
              <a:rPr lang="de-CH" b="1" dirty="0"/>
              <a:t>RGB und </a:t>
            </a:r>
            <a:r>
              <a:rPr lang="de-CH" b="1" dirty="0" err="1"/>
              <a:t>sRGB</a:t>
            </a:r>
            <a:endParaRPr lang="de-CH" b="1" dirty="0"/>
          </a:p>
          <a:p>
            <a:r>
              <a:rPr lang="de-CH" dirty="0"/>
              <a:t>Basiert auf der additiven Mischung der Grundfarben Rot, Grün und Blau</a:t>
            </a:r>
          </a:p>
          <a:p>
            <a:r>
              <a:rPr lang="de-CH" dirty="0"/>
              <a:t>Basis aller technischen Implementierungen (Fernsehen, Monitor, Kameras, …)</a:t>
            </a:r>
          </a:p>
          <a:p>
            <a:r>
              <a:rPr lang="de-CH" dirty="0"/>
              <a:t>Gegenüber CIE ist der Darstellungsraum begrenzt</a:t>
            </a:r>
          </a:p>
          <a:p>
            <a:endParaRPr lang="de-CH" dirty="0"/>
          </a:p>
          <a:p>
            <a:r>
              <a:rPr lang="de-CH" dirty="0"/>
              <a:t>Der </a:t>
            </a:r>
            <a:r>
              <a:rPr lang="de-CH" dirty="0" err="1"/>
              <a:t>sRGB</a:t>
            </a:r>
            <a:r>
              <a:rPr lang="de-CH" dirty="0"/>
              <a:t>-Raum entstand im Jahr 1996 durch eine Kooperation von Hewlett-Packard und der Microsoft Corporation.</a:t>
            </a:r>
          </a:p>
          <a:p>
            <a:r>
              <a:rPr lang="de-CH" dirty="0"/>
              <a:t>Bei direkter Darstellung der gespeicherten Farbtripel sollte es ohne Farbmanagement möglich sein, eine gute Farbwiedergabe zu erzielen.</a:t>
            </a:r>
          </a:p>
        </p:txBody>
      </p:sp>
      <p:sp>
        <p:nvSpPr>
          <p:cNvPr id="4" name="Slide Number Placeholder 3">
            <a:extLst>
              <a:ext uri="{FF2B5EF4-FFF2-40B4-BE49-F238E27FC236}">
                <a16:creationId xmlns:a16="http://schemas.microsoft.com/office/drawing/2014/main" id="{E57056F6-4582-42BD-7006-610909F1B422}"/>
              </a:ext>
            </a:extLst>
          </p:cNvPr>
          <p:cNvSpPr>
            <a:spLocks noGrp="1"/>
          </p:cNvSpPr>
          <p:nvPr>
            <p:ph type="sldNum" sz="quarter" idx="12"/>
          </p:nvPr>
        </p:nvSpPr>
        <p:spPr/>
        <p:txBody>
          <a:bodyPr/>
          <a:lstStyle/>
          <a:p>
            <a:fld id="{5A33CB2A-1702-4C1D-9CC4-8D472D39F19E}" type="slidenum">
              <a:rPr lang="en-US" smtClean="0"/>
              <a:t>46</a:t>
            </a:fld>
            <a:endParaRPr lang="en-US"/>
          </a:p>
        </p:txBody>
      </p:sp>
      <p:pic>
        <p:nvPicPr>
          <p:cNvPr id="6146" name="Picture 2" descr="undefined">
            <a:extLst>
              <a:ext uri="{FF2B5EF4-FFF2-40B4-BE49-F238E27FC236}">
                <a16:creationId xmlns:a16="http://schemas.microsoft.com/office/drawing/2014/main" id="{2A941697-95F2-140C-A170-2596731ACC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3316" y="910424"/>
            <a:ext cx="5871289" cy="179021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undefined">
            <a:extLst>
              <a:ext uri="{FF2B5EF4-FFF2-40B4-BE49-F238E27FC236}">
                <a16:creationId xmlns:a16="http://schemas.microsoft.com/office/drawing/2014/main" id="{DEA83E74-D16C-42B4-57A1-000D99C944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329" y="2908668"/>
            <a:ext cx="1532761" cy="124869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D8B94F7C-DABB-2A65-3E73-D7E2D838E4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3425" y="2908668"/>
            <a:ext cx="3447806" cy="3880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28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48"/>
                                        </p:tgtEl>
                                        <p:attrNameLst>
                                          <p:attrName>style.visibility</p:attrName>
                                        </p:attrNameLst>
                                      </p:cBhvr>
                                      <p:to>
                                        <p:strVal val="visible"/>
                                      </p:to>
                                    </p:set>
                                    <p:anim calcmode="lin" valueType="num">
                                      <p:cBhvr additive="base">
                                        <p:cTn id="11" dur="500" fill="hold"/>
                                        <p:tgtEl>
                                          <p:spTgt spid="6148"/>
                                        </p:tgtEl>
                                        <p:attrNameLst>
                                          <p:attrName>ppt_x</p:attrName>
                                        </p:attrNameLst>
                                      </p:cBhvr>
                                      <p:tavLst>
                                        <p:tav tm="0">
                                          <p:val>
                                            <p:strVal val="#ppt_x"/>
                                          </p:val>
                                        </p:tav>
                                        <p:tav tm="100000">
                                          <p:val>
                                            <p:strVal val="#ppt_x"/>
                                          </p:val>
                                        </p:tav>
                                      </p:tavLst>
                                    </p:anim>
                                    <p:anim calcmode="lin" valueType="num">
                                      <p:cBhvr additive="base">
                                        <p:cTn id="12"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150"/>
                                        </p:tgtEl>
                                        <p:attrNameLst>
                                          <p:attrName>style.visibility</p:attrName>
                                        </p:attrNameLst>
                                      </p:cBhvr>
                                      <p:to>
                                        <p:strVal val="visible"/>
                                      </p:to>
                                    </p:set>
                                    <p:anim calcmode="lin" valueType="num">
                                      <p:cBhvr additive="base">
                                        <p:cTn id="21" dur="500" fill="hold"/>
                                        <p:tgtEl>
                                          <p:spTgt spid="6150"/>
                                        </p:tgtEl>
                                        <p:attrNameLst>
                                          <p:attrName>ppt_x</p:attrName>
                                        </p:attrNameLst>
                                      </p:cBhvr>
                                      <p:tavLst>
                                        <p:tav tm="0">
                                          <p:val>
                                            <p:strVal val="#ppt_x"/>
                                          </p:val>
                                        </p:tav>
                                        <p:tav tm="100000">
                                          <p:val>
                                            <p:strVal val="#ppt_x"/>
                                          </p:val>
                                        </p:tav>
                                      </p:tavLst>
                                    </p:anim>
                                    <p:anim calcmode="lin" valueType="num">
                                      <p:cBhvr additive="base">
                                        <p:cTn id="22"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88D08-B730-FEA6-354F-63E9DA0D18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46480C-E7DA-E0B7-E118-E0DFFA93B993}"/>
              </a:ext>
            </a:extLst>
          </p:cNvPr>
          <p:cNvSpPr>
            <a:spLocks noGrp="1"/>
          </p:cNvSpPr>
          <p:nvPr>
            <p:ph type="title"/>
          </p:nvPr>
        </p:nvSpPr>
        <p:spPr/>
        <p:txBody>
          <a:bodyPr/>
          <a:lstStyle/>
          <a:p>
            <a:r>
              <a:rPr lang="de-CH" dirty="0"/>
              <a:t>Systeme basierend auf Grundfarben-Mischungen</a:t>
            </a:r>
          </a:p>
        </p:txBody>
      </p:sp>
      <p:sp>
        <p:nvSpPr>
          <p:cNvPr id="3" name="Content Placeholder 2">
            <a:extLst>
              <a:ext uri="{FF2B5EF4-FFF2-40B4-BE49-F238E27FC236}">
                <a16:creationId xmlns:a16="http://schemas.microsoft.com/office/drawing/2014/main" id="{C5C5ED18-D8F9-3AD0-9950-903751A29113}"/>
              </a:ext>
            </a:extLst>
          </p:cNvPr>
          <p:cNvSpPr>
            <a:spLocks noGrp="1"/>
          </p:cNvSpPr>
          <p:nvPr>
            <p:ph idx="1"/>
          </p:nvPr>
        </p:nvSpPr>
        <p:spPr>
          <a:xfrm>
            <a:off x="3720406" y="1093305"/>
            <a:ext cx="5603348" cy="1649895"/>
          </a:xfrm>
        </p:spPr>
        <p:txBody>
          <a:bodyPr/>
          <a:lstStyle/>
          <a:p>
            <a:r>
              <a:rPr lang="de-CH" b="1" dirty="0"/>
              <a:t>HSV (Hue – Saturation – Value | Farbwert – Sättigung – Helligkeit)</a:t>
            </a:r>
          </a:p>
          <a:p>
            <a:r>
              <a:rPr lang="de-CH" dirty="0"/>
              <a:t>1978 von A.R. Smith veröffentlicht</a:t>
            </a:r>
          </a:p>
          <a:p>
            <a:r>
              <a:rPr lang="de-CH" dirty="0"/>
              <a:t>Das HSV-Modell erleichtert es Farben nachzustellen. Man beginnt bei dem Farbwert und fügt Sättigung und Helligkeit dazu.</a:t>
            </a:r>
          </a:p>
        </p:txBody>
      </p:sp>
      <p:sp>
        <p:nvSpPr>
          <p:cNvPr id="4" name="Slide Number Placeholder 3">
            <a:extLst>
              <a:ext uri="{FF2B5EF4-FFF2-40B4-BE49-F238E27FC236}">
                <a16:creationId xmlns:a16="http://schemas.microsoft.com/office/drawing/2014/main" id="{27129695-9A48-E24E-599A-866A80BEE698}"/>
              </a:ext>
            </a:extLst>
          </p:cNvPr>
          <p:cNvSpPr>
            <a:spLocks noGrp="1"/>
          </p:cNvSpPr>
          <p:nvPr>
            <p:ph type="sldNum" sz="quarter" idx="12"/>
          </p:nvPr>
        </p:nvSpPr>
        <p:spPr/>
        <p:txBody>
          <a:bodyPr/>
          <a:lstStyle/>
          <a:p>
            <a:fld id="{5A33CB2A-1702-4C1D-9CC4-8D472D39F19E}" type="slidenum">
              <a:rPr lang="en-US" smtClean="0"/>
              <a:t>47</a:t>
            </a:fld>
            <a:endParaRPr lang="en-US"/>
          </a:p>
        </p:txBody>
      </p:sp>
      <p:pic>
        <p:nvPicPr>
          <p:cNvPr id="7170" name="Picture 2">
            <a:extLst>
              <a:ext uri="{FF2B5EF4-FFF2-40B4-BE49-F238E27FC236}">
                <a16:creationId xmlns:a16="http://schemas.microsoft.com/office/drawing/2014/main" id="{929E6119-E579-F813-9F86-C89F78AE80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037" y="882645"/>
            <a:ext cx="3394564" cy="271565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4E53E275-1D59-513F-B3CE-A4F88FCCD034}"/>
              </a:ext>
            </a:extLst>
          </p:cNvPr>
          <p:cNvSpPr txBox="1">
            <a:spLocks/>
          </p:cNvSpPr>
          <p:nvPr/>
        </p:nvSpPr>
        <p:spPr>
          <a:xfrm>
            <a:off x="742462" y="3696677"/>
            <a:ext cx="8950296" cy="3058456"/>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de-CH" b="1" dirty="0"/>
              <a:t>YUV (Y=Luminanz und UV=</a:t>
            </a:r>
            <a:r>
              <a:rPr lang="de-CH" b="1" dirty="0" err="1"/>
              <a:t>Chrominanz</a:t>
            </a:r>
            <a:r>
              <a:rPr lang="de-CH" b="1" dirty="0"/>
              <a:t> | Lichtstärke und Farbanteil)</a:t>
            </a:r>
          </a:p>
          <a:p>
            <a:pPr algn="r"/>
            <a:r>
              <a:rPr lang="de-CH" dirty="0"/>
              <a:t>Farbfernsehen wurde entwickelt als SW bereits etabliert war und es sollte kompatibel sein. Deshalb wurden die Farbanteile «Quadratur»-</a:t>
            </a:r>
            <a:r>
              <a:rPr lang="de-CH" dirty="0" err="1"/>
              <a:t>aufmoduliert</a:t>
            </a:r>
            <a:r>
              <a:rPr lang="de-CH" dirty="0"/>
              <a:t> und waren für SW-Fernseher damit «unsichtbar». Diese verwendeten nur das Helligkeitssignal Y.</a:t>
            </a:r>
          </a:p>
          <a:p>
            <a:pPr algn="r"/>
            <a:r>
              <a:rPr lang="de-CH" dirty="0"/>
              <a:t>Bei der Erzeugung wird das Farbsignal erst in eine Helligkeit umgewandelt (siehe Folie «Physiologie», jede Farbe ist unterschiedlich hell) und dann die Farbsignale U und V bestimmt. Im Farbempfänger wird das wieder in RGB gewandelt und an die </a:t>
            </a:r>
            <a:br>
              <a:rPr lang="de-CH" dirty="0"/>
            </a:br>
            <a:r>
              <a:rPr lang="de-CH" dirty="0"/>
              <a:t>3 Farbpigmente Rot, Grün und Blau der Röhre weitergegeben.</a:t>
            </a:r>
          </a:p>
        </p:txBody>
      </p:sp>
      <p:pic>
        <p:nvPicPr>
          <p:cNvPr id="7172" name="Picture 4" descr="undefined">
            <a:extLst>
              <a:ext uri="{FF2B5EF4-FFF2-40B4-BE49-F238E27FC236}">
                <a16:creationId xmlns:a16="http://schemas.microsoft.com/office/drawing/2014/main" id="{D55C1273-702A-B030-3C06-E46E98810D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8063" y="0"/>
            <a:ext cx="229393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357C4AC3-7549-13BD-5D5A-AD3098A7A5A1}"/>
              </a:ext>
            </a:extLst>
          </p:cNvPr>
          <p:cNvSpPr/>
          <p:nvPr/>
        </p:nvSpPr>
        <p:spPr>
          <a:xfrm>
            <a:off x="4138807" y="4204508"/>
            <a:ext cx="2485292" cy="236806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CH" b="1" dirty="0"/>
              <a:t>Fun Fact</a:t>
            </a:r>
          </a:p>
          <a:p>
            <a:pPr algn="ctr"/>
            <a:r>
              <a:rPr lang="de-CH" dirty="0"/>
              <a:t>Die Auflösung der Helligkeits-Wahrnehmung ist besser als die der Farben =&gt; Bandbreite gespart</a:t>
            </a:r>
          </a:p>
        </p:txBody>
      </p:sp>
    </p:spTree>
    <p:extLst>
      <p:ext uri="{BB962C8B-B14F-4D97-AF65-F5344CB8AC3E}">
        <p14:creationId xmlns:p14="http://schemas.microsoft.com/office/powerpoint/2010/main" val="219306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72"/>
                                        </p:tgtEl>
                                        <p:attrNameLst>
                                          <p:attrName>style.visibility</p:attrName>
                                        </p:attrNameLst>
                                      </p:cBhvr>
                                      <p:to>
                                        <p:strVal val="visible"/>
                                      </p:to>
                                    </p:set>
                                    <p:anim calcmode="lin" valueType="num">
                                      <p:cBhvr additive="base">
                                        <p:cTn id="11" dur="500" fill="hold"/>
                                        <p:tgtEl>
                                          <p:spTgt spid="7172"/>
                                        </p:tgtEl>
                                        <p:attrNameLst>
                                          <p:attrName>ppt_x</p:attrName>
                                        </p:attrNameLst>
                                      </p:cBhvr>
                                      <p:tavLst>
                                        <p:tav tm="0">
                                          <p:val>
                                            <p:strVal val="#ppt_x"/>
                                          </p:val>
                                        </p:tav>
                                        <p:tav tm="100000">
                                          <p:val>
                                            <p:strVal val="#ppt_x"/>
                                          </p:val>
                                        </p:tav>
                                      </p:tavLst>
                                    </p:anim>
                                    <p:anim calcmode="lin" valueType="num">
                                      <p:cBhvr additive="base">
                                        <p:cTn id="12"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54207-CF7E-8FE7-F97C-7CCC935E7E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7B1FD4-76A4-3CAD-D4C0-AC55D5356B46}"/>
              </a:ext>
            </a:extLst>
          </p:cNvPr>
          <p:cNvSpPr>
            <a:spLocks noGrp="1"/>
          </p:cNvSpPr>
          <p:nvPr>
            <p:ph type="title"/>
          </p:nvPr>
        </p:nvSpPr>
        <p:spPr/>
        <p:txBody>
          <a:bodyPr/>
          <a:lstStyle/>
          <a:p>
            <a:r>
              <a:rPr lang="de-CH" dirty="0"/>
              <a:t>Systeme basierend auf Grundfarben-Mischungen</a:t>
            </a:r>
          </a:p>
        </p:txBody>
      </p:sp>
      <p:sp>
        <p:nvSpPr>
          <p:cNvPr id="3" name="Content Placeholder 2">
            <a:extLst>
              <a:ext uri="{FF2B5EF4-FFF2-40B4-BE49-F238E27FC236}">
                <a16:creationId xmlns:a16="http://schemas.microsoft.com/office/drawing/2014/main" id="{B7FC8789-F085-78D0-171C-5E03973BAB32}"/>
              </a:ext>
            </a:extLst>
          </p:cNvPr>
          <p:cNvSpPr>
            <a:spLocks noGrp="1"/>
          </p:cNvSpPr>
          <p:nvPr>
            <p:ph idx="1"/>
          </p:nvPr>
        </p:nvSpPr>
        <p:spPr>
          <a:xfrm>
            <a:off x="520810" y="1054228"/>
            <a:ext cx="7833836" cy="3416172"/>
          </a:xfrm>
        </p:spPr>
        <p:txBody>
          <a:bodyPr/>
          <a:lstStyle/>
          <a:p>
            <a:r>
              <a:rPr lang="de-CH" b="1" dirty="0"/>
              <a:t>CMYK (Cyan – Magenta – Yellow/Gelb – Key/Black/Schwarz)</a:t>
            </a:r>
          </a:p>
          <a:p>
            <a:r>
              <a:rPr lang="de-CH" dirty="0"/>
              <a:t>«</a:t>
            </a:r>
            <a:r>
              <a:rPr lang="de-CH" dirty="0" err="1"/>
              <a:t>K»ey</a:t>
            </a:r>
            <a:r>
              <a:rPr lang="de-CH" dirty="0"/>
              <a:t> kommt höchstwahrscheinlich daher, um Verwechslungen von «</a:t>
            </a:r>
            <a:r>
              <a:rPr lang="de-CH" dirty="0" err="1"/>
              <a:t>B»lack</a:t>
            </a:r>
            <a:r>
              <a:rPr lang="de-CH" dirty="0"/>
              <a:t>/Schwarz mit «</a:t>
            </a:r>
            <a:r>
              <a:rPr lang="de-CH" dirty="0" err="1"/>
              <a:t>B»lue</a:t>
            </a:r>
            <a:r>
              <a:rPr lang="de-CH" dirty="0"/>
              <a:t>/Blau zu vermeiden.</a:t>
            </a:r>
          </a:p>
          <a:p>
            <a:r>
              <a:rPr lang="de-CH" dirty="0"/>
              <a:t>CYMK ist ein subtraktives Modell welches Geräte-abhängig ist. Es beschreibt nur, zu welchen Anteilen ein Ausgabegerät die Farbbestandteile kombinieren soll, um einen bestimmten Farbton herzustellen.</a:t>
            </a:r>
          </a:p>
          <a:p>
            <a:r>
              <a:rPr lang="de-CH" dirty="0"/>
              <a:t>Das Ergebnis hängt von der Drucktechnik, den Grundfarben und dem Untergrund ab. Deshalb gibt es für jede Variante sog. «Farbprofile».</a:t>
            </a:r>
          </a:p>
          <a:p>
            <a:r>
              <a:rPr lang="de-CH" dirty="0"/>
              <a:t>Die Nutzung von Schwarz ist drucktechnisch geboten weil die Kombination der drei Bunt-/Grundtöne nur theoretisch aber nicht praktisch sattes Schwarz erzeugt.</a:t>
            </a:r>
          </a:p>
        </p:txBody>
      </p:sp>
      <p:sp>
        <p:nvSpPr>
          <p:cNvPr id="4" name="Slide Number Placeholder 3">
            <a:extLst>
              <a:ext uri="{FF2B5EF4-FFF2-40B4-BE49-F238E27FC236}">
                <a16:creationId xmlns:a16="http://schemas.microsoft.com/office/drawing/2014/main" id="{5881E977-9800-73C4-08CE-417CACCFD931}"/>
              </a:ext>
            </a:extLst>
          </p:cNvPr>
          <p:cNvSpPr>
            <a:spLocks noGrp="1"/>
          </p:cNvSpPr>
          <p:nvPr>
            <p:ph type="sldNum" sz="quarter" idx="12"/>
          </p:nvPr>
        </p:nvSpPr>
        <p:spPr/>
        <p:txBody>
          <a:bodyPr/>
          <a:lstStyle/>
          <a:p>
            <a:fld id="{5A33CB2A-1702-4C1D-9CC4-8D472D39F19E}" type="slidenum">
              <a:rPr lang="en-US" smtClean="0"/>
              <a:t>48</a:t>
            </a:fld>
            <a:endParaRPr lang="en-US"/>
          </a:p>
        </p:txBody>
      </p:sp>
      <p:pic>
        <p:nvPicPr>
          <p:cNvPr id="8194" name="Picture 2" descr="undefined">
            <a:extLst>
              <a:ext uri="{FF2B5EF4-FFF2-40B4-BE49-F238E27FC236}">
                <a16:creationId xmlns:a16="http://schemas.microsoft.com/office/drawing/2014/main" id="{5F3F7250-EBFF-D85B-C175-B493E3D80C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2906"/>
          <a:stretch>
            <a:fillRect/>
          </a:stretch>
        </p:blipFill>
        <p:spPr bwMode="auto">
          <a:xfrm>
            <a:off x="8354646" y="991400"/>
            <a:ext cx="1834174" cy="549686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undefined">
            <a:extLst>
              <a:ext uri="{FF2B5EF4-FFF2-40B4-BE49-F238E27FC236}">
                <a16:creationId xmlns:a16="http://schemas.microsoft.com/office/drawing/2014/main" id="{E818D08B-750F-F57B-A47A-02FEA66FAE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208"/>
          <a:stretch>
            <a:fillRect/>
          </a:stretch>
        </p:blipFill>
        <p:spPr bwMode="auto">
          <a:xfrm>
            <a:off x="10271857" y="2368359"/>
            <a:ext cx="1834174" cy="4119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74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196"/>
                                        </p:tgtEl>
                                        <p:attrNameLst>
                                          <p:attrName>style.visibility</p:attrName>
                                        </p:attrNameLst>
                                      </p:cBhvr>
                                      <p:to>
                                        <p:strVal val="visible"/>
                                      </p:to>
                                    </p:set>
                                    <p:anim calcmode="lin" valueType="num">
                                      <p:cBhvr additive="base">
                                        <p:cTn id="23" dur="500" fill="hold"/>
                                        <p:tgtEl>
                                          <p:spTgt spid="8196"/>
                                        </p:tgtEl>
                                        <p:attrNameLst>
                                          <p:attrName>ppt_x</p:attrName>
                                        </p:attrNameLst>
                                      </p:cBhvr>
                                      <p:tavLst>
                                        <p:tav tm="0">
                                          <p:val>
                                            <p:strVal val="#ppt_x"/>
                                          </p:val>
                                        </p:tav>
                                        <p:tav tm="100000">
                                          <p:val>
                                            <p:strVal val="#ppt_x"/>
                                          </p:val>
                                        </p:tav>
                                      </p:tavLst>
                                    </p:anim>
                                    <p:anim calcmode="lin" valueType="num">
                                      <p:cBhvr additive="base">
                                        <p:cTn id="24"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C059E-A93D-F5AB-A54A-BFFD91D7D1CB}"/>
              </a:ext>
            </a:extLst>
          </p:cNvPr>
          <p:cNvSpPr>
            <a:spLocks noGrp="1"/>
          </p:cNvSpPr>
          <p:nvPr>
            <p:ph type="title"/>
          </p:nvPr>
        </p:nvSpPr>
        <p:spPr/>
        <p:txBody>
          <a:bodyPr/>
          <a:lstStyle/>
          <a:p>
            <a:r>
              <a:rPr lang="de-CH" dirty="0"/>
              <a:t>Materielle Farbräume</a:t>
            </a:r>
          </a:p>
        </p:txBody>
      </p:sp>
      <p:sp>
        <p:nvSpPr>
          <p:cNvPr id="3" name="Content Placeholder 2">
            <a:extLst>
              <a:ext uri="{FF2B5EF4-FFF2-40B4-BE49-F238E27FC236}">
                <a16:creationId xmlns:a16="http://schemas.microsoft.com/office/drawing/2014/main" id="{24344A0D-1478-E234-FE48-760EFDB0D059}"/>
              </a:ext>
            </a:extLst>
          </p:cNvPr>
          <p:cNvSpPr>
            <a:spLocks noGrp="1"/>
          </p:cNvSpPr>
          <p:nvPr>
            <p:ph idx="1"/>
          </p:nvPr>
        </p:nvSpPr>
        <p:spPr>
          <a:xfrm>
            <a:off x="507558" y="910424"/>
            <a:ext cx="11159803" cy="1079372"/>
          </a:xfrm>
        </p:spPr>
        <p:txBody>
          <a:bodyPr/>
          <a:lstStyle/>
          <a:p>
            <a:r>
              <a:rPr lang="de-CH" dirty="0"/>
              <a:t>Farbkataloge sind Muster. Sie präsentieren einen Farbraum der gewählten Farbmittel auf einem definierten Substrat. Farben werden eindeutige Nummern zugeordnet und erlauben eine präzise Kommunikation von Anstrichen oder Lacken, ohne Lieferung von Farbmustern.</a:t>
            </a:r>
          </a:p>
        </p:txBody>
      </p:sp>
      <p:sp>
        <p:nvSpPr>
          <p:cNvPr id="4" name="Slide Number Placeholder 3">
            <a:extLst>
              <a:ext uri="{FF2B5EF4-FFF2-40B4-BE49-F238E27FC236}">
                <a16:creationId xmlns:a16="http://schemas.microsoft.com/office/drawing/2014/main" id="{44A4F1EB-C8C5-8B7E-2053-B633521BE2B1}"/>
              </a:ext>
            </a:extLst>
          </p:cNvPr>
          <p:cNvSpPr>
            <a:spLocks noGrp="1"/>
          </p:cNvSpPr>
          <p:nvPr>
            <p:ph type="sldNum" sz="quarter" idx="12"/>
          </p:nvPr>
        </p:nvSpPr>
        <p:spPr/>
        <p:txBody>
          <a:bodyPr/>
          <a:lstStyle/>
          <a:p>
            <a:fld id="{5A33CB2A-1702-4C1D-9CC4-8D472D39F19E}" type="slidenum">
              <a:rPr lang="en-US" smtClean="0"/>
              <a:t>49</a:t>
            </a:fld>
            <a:endParaRPr lang="en-US"/>
          </a:p>
        </p:txBody>
      </p:sp>
      <p:sp>
        <p:nvSpPr>
          <p:cNvPr id="5" name="Content Placeholder 2">
            <a:extLst>
              <a:ext uri="{FF2B5EF4-FFF2-40B4-BE49-F238E27FC236}">
                <a16:creationId xmlns:a16="http://schemas.microsoft.com/office/drawing/2014/main" id="{E41170DD-B048-A518-4DC9-36DCC0188537}"/>
              </a:ext>
            </a:extLst>
          </p:cNvPr>
          <p:cNvSpPr txBox="1">
            <a:spLocks/>
          </p:cNvSpPr>
          <p:nvPr/>
        </p:nvSpPr>
        <p:spPr>
          <a:xfrm>
            <a:off x="507559" y="2116518"/>
            <a:ext cx="5405222" cy="1079372"/>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b="1" dirty="0"/>
              <a:t>RAL (Reichs-Ausschuss für Lieferbedingungen)</a:t>
            </a:r>
          </a:p>
          <a:p>
            <a:r>
              <a:rPr lang="de-CH" dirty="0"/>
              <a:t>Wurde 1927 definiert und wird seit 1993 von der RAL gGmbH herausgegeben.</a:t>
            </a:r>
          </a:p>
        </p:txBody>
      </p:sp>
      <p:pic>
        <p:nvPicPr>
          <p:cNvPr id="9218" name="Picture 2" descr="undefined">
            <a:extLst>
              <a:ext uri="{FF2B5EF4-FFF2-40B4-BE49-F238E27FC236}">
                <a16:creationId xmlns:a16="http://schemas.microsoft.com/office/drawing/2014/main" id="{EFDC11D3-32D6-FDBB-D2D2-AC8F0726B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810" y="3322612"/>
            <a:ext cx="3190852" cy="353538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C3998327-D87B-C90B-288C-1F44ECA07794}"/>
              </a:ext>
            </a:extLst>
          </p:cNvPr>
          <p:cNvSpPr txBox="1">
            <a:spLocks/>
          </p:cNvSpPr>
          <p:nvPr/>
        </p:nvSpPr>
        <p:spPr>
          <a:xfrm>
            <a:off x="6279221" y="2116518"/>
            <a:ext cx="5522010" cy="1079372"/>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b="1" dirty="0"/>
              <a:t>Pantone (PMS Pantone </a:t>
            </a:r>
            <a:r>
              <a:rPr lang="de-CH" b="1" dirty="0" err="1"/>
              <a:t>Matching</a:t>
            </a:r>
            <a:r>
              <a:rPr lang="de-CH" b="1" dirty="0"/>
              <a:t> System)</a:t>
            </a:r>
          </a:p>
          <a:p>
            <a:r>
              <a:rPr lang="de-CH" dirty="0"/>
              <a:t>Kunstwort aus </a:t>
            </a:r>
            <a:r>
              <a:rPr lang="de-CH" dirty="0" err="1"/>
              <a:t>pân</a:t>
            </a:r>
            <a:r>
              <a:rPr lang="de-CH" dirty="0"/>
              <a:t> (altgriechisch π</a:t>
            </a:r>
            <a:r>
              <a:rPr lang="de-CH" dirty="0" err="1"/>
              <a:t>ᾶν</a:t>
            </a:r>
            <a:r>
              <a:rPr lang="de-CH" dirty="0"/>
              <a:t>, „alles“) und </a:t>
            </a:r>
            <a:r>
              <a:rPr lang="de-CH" dirty="0" err="1"/>
              <a:t>tónos</a:t>
            </a:r>
            <a:r>
              <a:rPr lang="de-CH" dirty="0"/>
              <a:t> (</a:t>
            </a:r>
            <a:r>
              <a:rPr lang="de-CH" dirty="0" err="1"/>
              <a:t>τόνος</a:t>
            </a:r>
            <a:r>
              <a:rPr lang="de-CH" dirty="0"/>
              <a:t>, u.a. „Farbton“). 1963 von der Pantone LLC, New Jersey, entwickelt. </a:t>
            </a:r>
          </a:p>
        </p:txBody>
      </p:sp>
      <p:pic>
        <p:nvPicPr>
          <p:cNvPr id="9220" name="Picture 4" descr="undefined">
            <a:extLst>
              <a:ext uri="{FF2B5EF4-FFF2-40B4-BE49-F238E27FC236}">
                <a16:creationId xmlns:a16="http://schemas.microsoft.com/office/drawing/2014/main" id="{B5A7D721-AD5D-727E-2500-52122FD440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6529" y="3981158"/>
            <a:ext cx="4060166" cy="270803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19827387-8E82-8084-6810-52D199C79A73}"/>
              </a:ext>
            </a:extLst>
          </p:cNvPr>
          <p:cNvSpPr/>
          <p:nvPr/>
        </p:nvSpPr>
        <p:spPr>
          <a:xfrm>
            <a:off x="3954585" y="3981158"/>
            <a:ext cx="3786627" cy="270803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CH" b="1" dirty="0"/>
              <a:t>Fun Fact</a:t>
            </a:r>
          </a:p>
          <a:p>
            <a:pPr algn="ctr"/>
            <a:r>
              <a:rPr lang="de-CH" dirty="0"/>
              <a:t>Seit 2000 gibt es eine Pantone-«Farbe des Jahres» mit manch kuriosem Namen</a:t>
            </a:r>
          </a:p>
          <a:p>
            <a:pPr algn="ctr">
              <a:spcBef>
                <a:spcPts val="1200"/>
              </a:spcBef>
            </a:pPr>
            <a:r>
              <a:rPr lang="de-CH" dirty="0"/>
              <a:t>2003 Wasser-Himmel</a:t>
            </a:r>
          </a:p>
          <a:p>
            <a:pPr algn="ctr"/>
            <a:r>
              <a:rPr lang="de-CH" dirty="0"/>
              <a:t>2012 Mandarinen-Tango</a:t>
            </a:r>
          </a:p>
          <a:p>
            <a:pPr algn="ctr"/>
            <a:r>
              <a:rPr lang="de-CH" dirty="0"/>
              <a:t>2023 Es lebe Magenta</a:t>
            </a:r>
          </a:p>
          <a:p>
            <a:pPr algn="ctr"/>
            <a:r>
              <a:rPr lang="de-CH" dirty="0"/>
              <a:t>2025 Mokka Mousse</a:t>
            </a:r>
          </a:p>
          <a:p>
            <a:pPr algn="ctr"/>
            <a:r>
              <a:rPr lang="de-CH" dirty="0"/>
              <a:t>2026 Wolken-Tänzer</a:t>
            </a:r>
          </a:p>
        </p:txBody>
      </p:sp>
      <p:grpSp>
        <p:nvGrpSpPr>
          <p:cNvPr id="11" name="Group 10">
            <a:extLst>
              <a:ext uri="{FF2B5EF4-FFF2-40B4-BE49-F238E27FC236}">
                <a16:creationId xmlns:a16="http://schemas.microsoft.com/office/drawing/2014/main" id="{3C62C78B-A680-7EE4-4837-301226C27CD7}"/>
              </a:ext>
            </a:extLst>
          </p:cNvPr>
          <p:cNvGrpSpPr/>
          <p:nvPr/>
        </p:nvGrpSpPr>
        <p:grpSpPr>
          <a:xfrm>
            <a:off x="1732452" y="839351"/>
            <a:ext cx="8908222" cy="5849838"/>
            <a:chOff x="1439346" y="765147"/>
            <a:chExt cx="8908222" cy="5849838"/>
          </a:xfrm>
        </p:grpSpPr>
        <p:pic>
          <p:nvPicPr>
            <p:cNvPr id="9" name="Picture 8">
              <a:extLst>
                <a:ext uri="{FF2B5EF4-FFF2-40B4-BE49-F238E27FC236}">
                  <a16:creationId xmlns:a16="http://schemas.microsoft.com/office/drawing/2014/main" id="{0B37D034-3161-1AC5-42F7-95D6D8B4F8E8}"/>
                </a:ext>
              </a:extLst>
            </p:cNvPr>
            <p:cNvPicPr>
              <a:picLocks noChangeAspect="1"/>
            </p:cNvPicPr>
            <p:nvPr/>
          </p:nvPicPr>
          <p:blipFill>
            <a:blip r:embed="rId4"/>
            <a:stretch>
              <a:fillRect/>
            </a:stretch>
          </p:blipFill>
          <p:spPr>
            <a:xfrm>
              <a:off x="1439346" y="765147"/>
              <a:ext cx="8817104" cy="5723116"/>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6449C3E2-95C7-552F-173A-31EC52EADE16}"/>
                </a:ext>
              </a:extLst>
            </p:cNvPr>
            <p:cNvSpPr txBox="1"/>
            <p:nvPr/>
          </p:nvSpPr>
          <p:spPr>
            <a:xfrm>
              <a:off x="5402310" y="6131526"/>
              <a:ext cx="4945258" cy="483459"/>
            </a:xfrm>
            <a:prstGeom prst="rect">
              <a:avLst/>
            </a:prstGeom>
            <a:noFill/>
          </p:spPr>
          <p:txBody>
            <a:bodyPr wrap="none" rtlCol="0">
              <a:noAutofit/>
            </a:bodyPr>
            <a:lstStyle/>
            <a:p>
              <a:r>
                <a:rPr lang="de-CH" b="1" dirty="0">
                  <a:solidFill>
                    <a:schemeClr val="bg1"/>
                  </a:solidFill>
                  <a:latin typeface="Arial" panose="020B0604020202020204" pitchFamily="34" charset="0"/>
                  <a:cs typeface="Arial" panose="020B0604020202020204" pitchFamily="34" charset="0"/>
                </a:rPr>
                <a:t>https://www.pantone.com/color-of-the-year</a:t>
              </a:r>
            </a:p>
          </p:txBody>
        </p:sp>
      </p:grpSp>
    </p:spTree>
    <p:extLst>
      <p:ext uri="{BB962C8B-B14F-4D97-AF65-F5344CB8AC3E}">
        <p14:creationId xmlns:p14="http://schemas.microsoft.com/office/powerpoint/2010/main" val="47005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220"/>
                                        </p:tgtEl>
                                        <p:attrNameLst>
                                          <p:attrName>style.visibility</p:attrName>
                                        </p:attrNameLst>
                                      </p:cBhvr>
                                      <p:to>
                                        <p:strVal val="visible"/>
                                      </p:to>
                                    </p:set>
                                    <p:anim calcmode="lin" valueType="num">
                                      <p:cBhvr additive="base">
                                        <p:cTn id="21" dur="500" fill="hold"/>
                                        <p:tgtEl>
                                          <p:spTgt spid="9220"/>
                                        </p:tgtEl>
                                        <p:attrNameLst>
                                          <p:attrName>ppt_x</p:attrName>
                                        </p:attrNameLst>
                                      </p:cBhvr>
                                      <p:tavLst>
                                        <p:tav tm="0">
                                          <p:val>
                                            <p:strVal val="#ppt_x"/>
                                          </p:val>
                                        </p:tav>
                                        <p:tav tm="100000">
                                          <p:val>
                                            <p:strVal val="#ppt_x"/>
                                          </p:val>
                                        </p:tav>
                                      </p:tavLst>
                                    </p:anim>
                                    <p:anim calcmode="lin" valueType="num">
                                      <p:cBhvr additive="base">
                                        <p:cTn id="22"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BE131-626A-F969-47A6-867483233289}"/>
              </a:ext>
            </a:extLst>
          </p:cNvPr>
          <p:cNvSpPr>
            <a:spLocks noGrp="1"/>
          </p:cNvSpPr>
          <p:nvPr>
            <p:ph type="title"/>
          </p:nvPr>
        </p:nvSpPr>
        <p:spPr/>
        <p:txBody>
          <a:bodyPr/>
          <a:lstStyle/>
          <a:p>
            <a:r>
              <a:rPr lang="de-CH" dirty="0"/>
              <a:t>		  Vor einem Jahr…</a:t>
            </a:r>
          </a:p>
        </p:txBody>
      </p:sp>
      <p:sp>
        <p:nvSpPr>
          <p:cNvPr id="4" name="Slide Number Placeholder 3">
            <a:extLst>
              <a:ext uri="{FF2B5EF4-FFF2-40B4-BE49-F238E27FC236}">
                <a16:creationId xmlns:a16="http://schemas.microsoft.com/office/drawing/2014/main" id="{EFF23373-3194-D309-816F-5AFC3F813399}"/>
              </a:ext>
            </a:extLst>
          </p:cNvPr>
          <p:cNvSpPr>
            <a:spLocks noGrp="1"/>
          </p:cNvSpPr>
          <p:nvPr>
            <p:ph type="sldNum" sz="quarter" idx="12"/>
          </p:nvPr>
        </p:nvSpPr>
        <p:spPr/>
        <p:txBody>
          <a:bodyPr/>
          <a:lstStyle/>
          <a:p>
            <a:fld id="{5A33CB2A-1702-4C1D-9CC4-8D472D39F19E}" type="slidenum">
              <a:rPr lang="en-US" smtClean="0"/>
              <a:t>5</a:t>
            </a:fld>
            <a:endParaRPr lang="en-US"/>
          </a:p>
        </p:txBody>
      </p:sp>
      <p:sp>
        <p:nvSpPr>
          <p:cNvPr id="7" name="Content Placeholder 2">
            <a:extLst>
              <a:ext uri="{FF2B5EF4-FFF2-40B4-BE49-F238E27FC236}">
                <a16:creationId xmlns:a16="http://schemas.microsoft.com/office/drawing/2014/main" id="{3731604A-55E4-9584-B824-FD1B2AC9A8CA}"/>
              </a:ext>
            </a:extLst>
          </p:cNvPr>
          <p:cNvSpPr txBox="1">
            <a:spLocks/>
          </p:cNvSpPr>
          <p:nvPr/>
        </p:nvSpPr>
        <p:spPr>
          <a:xfrm>
            <a:off x="247550" y="1417966"/>
            <a:ext cx="4298692" cy="3389135"/>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de-CH" b="1" dirty="0"/>
              <a:t>…fand die erste KoMi-Soirée statt!</a:t>
            </a:r>
          </a:p>
          <a:p>
            <a:pPr>
              <a:spcBef>
                <a:spcPts val="600"/>
              </a:spcBef>
            </a:pPr>
            <a:endParaRPr lang="de-CH" dirty="0"/>
          </a:p>
          <a:p>
            <a:pPr>
              <a:spcBef>
                <a:spcPts val="600"/>
              </a:spcBef>
            </a:pPr>
            <a:r>
              <a:rPr lang="de-CH" dirty="0"/>
              <a:t>Aus einem Experiment ist nach einem Jahr inzwischen ein regelmässiger Event geworden.</a:t>
            </a:r>
          </a:p>
          <a:p>
            <a:pPr>
              <a:spcBef>
                <a:spcPts val="600"/>
              </a:spcBef>
            </a:pPr>
            <a:r>
              <a:rPr lang="de-CH" dirty="0"/>
              <a:t>Und viele Gäste haben wir seitdem gerne immer wieder bei uns begrüsst. </a:t>
            </a:r>
          </a:p>
          <a:p>
            <a:pPr>
              <a:spcBef>
                <a:spcPts val="600"/>
              </a:spcBef>
            </a:pPr>
            <a:r>
              <a:rPr lang="de-CH" dirty="0"/>
              <a:t>Konni und ich freuen uns jetzt auf ein weiteres Jahr mit Euch und versprechen jetzt schon interessante Vorträge, Ex-</a:t>
            </a:r>
            <a:r>
              <a:rPr lang="de-CH" dirty="0" err="1"/>
              <a:t>perimente</a:t>
            </a:r>
            <a:r>
              <a:rPr lang="de-CH" dirty="0"/>
              <a:t> und die eine oder andere Kuriosität 😉</a:t>
            </a:r>
          </a:p>
          <a:p>
            <a:pPr marL="541338" indent="-541338">
              <a:spcBef>
                <a:spcPts val="600"/>
              </a:spcBef>
            </a:pPr>
            <a:r>
              <a:rPr lang="de-CH" dirty="0"/>
              <a:t>P.S.: Und Gastvorträge sind immer ein Highlight! 👍</a:t>
            </a:r>
          </a:p>
        </p:txBody>
      </p:sp>
      <p:pic>
        <p:nvPicPr>
          <p:cNvPr id="8" name="Picture 7">
            <a:extLst>
              <a:ext uri="{FF2B5EF4-FFF2-40B4-BE49-F238E27FC236}">
                <a16:creationId xmlns:a16="http://schemas.microsoft.com/office/drawing/2014/main" id="{A1DDD59F-2DB1-C27D-A61A-59CF40DC5D9F}"/>
              </a:ext>
            </a:extLst>
          </p:cNvPr>
          <p:cNvPicPr>
            <a:picLocks noChangeAspect="1"/>
          </p:cNvPicPr>
          <p:nvPr/>
        </p:nvPicPr>
        <p:blipFill>
          <a:blip r:embed="rId2"/>
          <a:stretch>
            <a:fillRect/>
          </a:stretch>
        </p:blipFill>
        <p:spPr>
          <a:xfrm>
            <a:off x="4683084" y="870498"/>
            <a:ext cx="4921864" cy="3389136"/>
          </a:xfrm>
          <a:prstGeom prst="rect">
            <a:avLst/>
          </a:prstGeom>
          <a:ln>
            <a:noFill/>
          </a:ln>
          <a:effectLst>
            <a:outerShdw blurRad="292100" dist="139700" dir="2700000" algn="tl" rotWithShape="0">
              <a:srgbClr val="333333">
                <a:alpha val="65000"/>
              </a:srgbClr>
            </a:outerShdw>
          </a:effectLst>
        </p:spPr>
      </p:pic>
      <p:sp>
        <p:nvSpPr>
          <p:cNvPr id="10" name="Rectangle: Rounded Corners 9">
            <a:extLst>
              <a:ext uri="{FF2B5EF4-FFF2-40B4-BE49-F238E27FC236}">
                <a16:creationId xmlns:a16="http://schemas.microsoft.com/office/drawing/2014/main" id="{C1CECA8C-69EE-A424-D481-0D1CB600901D}"/>
              </a:ext>
            </a:extLst>
          </p:cNvPr>
          <p:cNvSpPr/>
          <p:nvPr/>
        </p:nvSpPr>
        <p:spPr>
          <a:xfrm>
            <a:off x="9961808" y="1017430"/>
            <a:ext cx="2024887" cy="236327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spcBef>
                <a:spcPts val="600"/>
              </a:spcBef>
            </a:pPr>
            <a:r>
              <a:rPr lang="de-CH" sz="1600" dirty="0"/>
              <a:t>Werbung für die Soirée ist immer willkommen!</a:t>
            </a:r>
          </a:p>
          <a:p>
            <a:pPr algn="ctr">
              <a:spcBef>
                <a:spcPts val="600"/>
              </a:spcBef>
            </a:pPr>
            <a:r>
              <a:rPr lang="de-CH" sz="1600" dirty="0"/>
              <a:t>Unser Ziel sind 20…25 Gäste pro Abend.</a:t>
            </a:r>
          </a:p>
          <a:p>
            <a:pPr algn="ctr">
              <a:spcBef>
                <a:spcPts val="600"/>
              </a:spcBef>
            </a:pPr>
            <a:r>
              <a:rPr lang="de-CH" sz="1600" dirty="0"/>
              <a:t>Aktuell haben wir im Schnitt</a:t>
            </a:r>
            <a:r>
              <a:rPr lang="de-CH" sz="1600" dirty="0">
                <a:sym typeface="Symbol" panose="05050102010706020507" pitchFamily="18" charset="2"/>
              </a:rPr>
              <a:t> 17.</a:t>
            </a:r>
            <a:endParaRPr lang="de-CH" sz="1600" dirty="0"/>
          </a:p>
        </p:txBody>
      </p:sp>
      <p:pic>
        <p:nvPicPr>
          <p:cNvPr id="9" name="Picture 2">
            <a:extLst>
              <a:ext uri="{FF2B5EF4-FFF2-40B4-BE49-F238E27FC236}">
                <a16:creationId xmlns:a16="http://schemas.microsoft.com/office/drawing/2014/main" id="{B0302FB4-F231-57DE-40EA-41D7AF9FAA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97" t="23343" r="15387" b="13051"/>
          <a:stretch>
            <a:fillRect/>
          </a:stretch>
        </p:blipFill>
        <p:spPr bwMode="auto">
          <a:xfrm>
            <a:off x="6093854" y="3768336"/>
            <a:ext cx="6098146" cy="30896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743ACE6-1155-A93A-A8A0-B076EE379B2E}"/>
              </a:ext>
            </a:extLst>
          </p:cNvPr>
          <p:cNvPicPr>
            <a:picLocks noChangeAspect="1"/>
          </p:cNvPicPr>
          <p:nvPr/>
        </p:nvPicPr>
        <p:blipFill>
          <a:blip r:embed="rId4"/>
          <a:stretch>
            <a:fillRect/>
          </a:stretch>
        </p:blipFill>
        <p:spPr>
          <a:xfrm>
            <a:off x="0" y="0"/>
            <a:ext cx="2485292" cy="1261925"/>
          </a:xfrm>
          <a:prstGeom prst="rect">
            <a:avLst/>
          </a:prstGeom>
        </p:spPr>
      </p:pic>
    </p:spTree>
    <p:extLst>
      <p:ext uri="{BB962C8B-B14F-4D97-AF65-F5344CB8AC3E}">
        <p14:creationId xmlns:p14="http://schemas.microsoft.com/office/powerpoint/2010/main" val="387257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 calcmode="lin" valueType="num">
                                      <p:cBhvr additive="base">
                                        <p:cTn id="29"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Alles über Diamanten – Fakten, Typen, Pflege">
            <a:extLst>
              <a:ext uri="{FF2B5EF4-FFF2-40B4-BE49-F238E27FC236}">
                <a16:creationId xmlns:a16="http://schemas.microsoft.com/office/drawing/2014/main" id="{6AC8E3C0-CCFE-BA3E-7755-C0A2B7B951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tretch>
            <a:fillRect/>
          </a:stretch>
        </p:blipFill>
        <p:spPr bwMode="auto">
          <a:xfrm>
            <a:off x="0" y="0"/>
            <a:ext cx="12192000" cy="6871961"/>
          </a:xfrm>
          <a:prstGeom prst="rect">
            <a:avLst/>
          </a:prstGeom>
          <a:extLst>
            <a:ext uri="{909E8E84-426E-40DD-AFC4-6F175D3DCCD1}">
              <a14:hiddenFill xmlns:a14="http://schemas.microsoft.com/office/drawing/2010/main">
                <a:solidFill>
                  <a:srgbClr val="FFFFFF"/>
                </a:solidFill>
              </a14:hiddenFill>
            </a:ext>
          </a:extLst>
        </p:spPr>
      </p:pic>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877261" y="3428714"/>
            <a:ext cx="6394567" cy="342928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6751782" y="6034208"/>
            <a:ext cx="4932660" cy="63558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r>
              <a:rPr lang="en-US" dirty="0"/>
              <a:t>A Girl’s best Friend</a:t>
            </a:r>
            <a:endParaRPr lang="de-CH" dirty="0"/>
          </a:p>
        </p:txBody>
      </p:sp>
      <p:sp>
        <p:nvSpPr>
          <p:cNvPr id="10" name="Subtitle 2">
            <a:extLst>
              <a:ext uri="{FF2B5EF4-FFF2-40B4-BE49-F238E27FC236}">
                <a16:creationId xmlns:a16="http://schemas.microsoft.com/office/drawing/2014/main" id="{EAED93FF-1F8A-16A8-6EED-6BE8C95371DB}"/>
              </a:ext>
            </a:extLst>
          </p:cNvPr>
          <p:cNvSpPr txBox="1">
            <a:spLocks/>
          </p:cNvSpPr>
          <p:nvPr/>
        </p:nvSpPr>
        <p:spPr>
          <a:xfrm>
            <a:off x="8144359" y="3869205"/>
            <a:ext cx="3605731" cy="1956278"/>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None/>
              <a:tabLst>
                <a:tab pos="1255713" algn="l"/>
              </a:tabLst>
            </a:pPr>
            <a:r>
              <a:rPr lang="de-CH" sz="3200" dirty="0"/>
              <a:t>Diamanten </a:t>
            </a:r>
            <a:br>
              <a:rPr lang="de-CH" sz="3200" dirty="0"/>
            </a:br>
            <a:r>
              <a:rPr lang="de-CH" sz="3200" dirty="0"/>
              <a:t>im Wandel</a:t>
            </a:r>
          </a:p>
        </p:txBody>
      </p:sp>
    </p:spTree>
    <p:extLst>
      <p:ext uri="{BB962C8B-B14F-4D97-AF65-F5344CB8AC3E}">
        <p14:creationId xmlns:p14="http://schemas.microsoft.com/office/powerpoint/2010/main" val="12183939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F75946D7-7606-3C81-2A03-D5BBDE1E28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8986" y="3364653"/>
            <a:ext cx="1805685" cy="17770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966C6B2-CBB9-3151-1648-93B902BF6691}"/>
              </a:ext>
            </a:extLst>
          </p:cNvPr>
          <p:cNvSpPr>
            <a:spLocks noGrp="1"/>
          </p:cNvSpPr>
          <p:nvPr>
            <p:ph type="title"/>
          </p:nvPr>
        </p:nvSpPr>
        <p:spPr/>
        <p:txBody>
          <a:bodyPr/>
          <a:lstStyle/>
          <a:p>
            <a:r>
              <a:rPr lang="de-CH" dirty="0"/>
              <a:t>Klassische Vorstellungen</a:t>
            </a:r>
          </a:p>
        </p:txBody>
      </p:sp>
      <p:sp>
        <p:nvSpPr>
          <p:cNvPr id="3" name="Content Placeholder 2">
            <a:extLst>
              <a:ext uri="{FF2B5EF4-FFF2-40B4-BE49-F238E27FC236}">
                <a16:creationId xmlns:a16="http://schemas.microsoft.com/office/drawing/2014/main" id="{BDF04366-EC76-4410-5401-3EF6EB971DDF}"/>
              </a:ext>
            </a:extLst>
          </p:cNvPr>
          <p:cNvSpPr>
            <a:spLocks noGrp="1"/>
          </p:cNvSpPr>
          <p:nvPr>
            <p:ph idx="1"/>
          </p:nvPr>
        </p:nvSpPr>
        <p:spPr>
          <a:xfrm>
            <a:off x="516098" y="1093306"/>
            <a:ext cx="7570720" cy="5394958"/>
          </a:xfrm>
        </p:spPr>
        <p:txBody>
          <a:bodyPr/>
          <a:lstStyle/>
          <a:p>
            <a:pPr>
              <a:tabLst>
                <a:tab pos="10944225" algn="r"/>
              </a:tabLst>
            </a:pPr>
            <a:r>
              <a:rPr lang="de-CH" sz="2000" b="1" dirty="0"/>
              <a:t>Ein Diamant steht für…</a:t>
            </a:r>
          </a:p>
          <a:p>
            <a:pPr marL="285750" indent="-285750">
              <a:spcBef>
                <a:spcPts val="600"/>
              </a:spcBef>
              <a:buFontTx/>
              <a:buChar char="-"/>
              <a:tabLst>
                <a:tab pos="10944225" algn="r"/>
              </a:tabLst>
            </a:pPr>
            <a:r>
              <a:rPr lang="de-CH" dirty="0"/>
              <a:t>König der Edelsteine</a:t>
            </a:r>
          </a:p>
          <a:p>
            <a:pPr marL="285750" indent="-285750">
              <a:lnSpc>
                <a:spcPct val="100000"/>
              </a:lnSpc>
              <a:spcBef>
                <a:spcPts val="600"/>
              </a:spcBef>
              <a:buFontTx/>
              <a:buChar char="-"/>
              <a:tabLst>
                <a:tab pos="10944225" algn="r"/>
              </a:tabLst>
            </a:pPr>
            <a:r>
              <a:rPr lang="de-CH" dirty="0"/>
              <a:t>Reinheit</a:t>
            </a:r>
          </a:p>
          <a:p>
            <a:pPr marL="285750" indent="-285750">
              <a:lnSpc>
                <a:spcPct val="100000"/>
              </a:lnSpc>
              <a:spcBef>
                <a:spcPts val="600"/>
              </a:spcBef>
              <a:buFontTx/>
              <a:buChar char="-"/>
              <a:tabLst>
                <a:tab pos="10944225" algn="r"/>
              </a:tabLst>
            </a:pPr>
            <a:r>
              <a:rPr lang="de-CH" dirty="0"/>
              <a:t>Unvergänglichkeit</a:t>
            </a:r>
          </a:p>
          <a:p>
            <a:pPr marL="285750" indent="-285750">
              <a:lnSpc>
                <a:spcPct val="100000"/>
              </a:lnSpc>
              <a:spcBef>
                <a:spcPts val="600"/>
              </a:spcBef>
              <a:buFontTx/>
              <a:buChar char="-"/>
              <a:tabLst>
                <a:tab pos="10944225" algn="r"/>
              </a:tabLst>
            </a:pPr>
            <a:r>
              <a:rPr lang="de-CH" dirty="0"/>
              <a:t>Macht und Unbezwingbarkeit</a:t>
            </a:r>
          </a:p>
          <a:p>
            <a:pPr marL="285750" indent="-285750">
              <a:lnSpc>
                <a:spcPct val="100000"/>
              </a:lnSpc>
              <a:spcBef>
                <a:spcPts val="600"/>
              </a:spcBef>
              <a:buFontTx/>
              <a:buChar char="-"/>
              <a:tabLst>
                <a:tab pos="10944225" algn="r"/>
              </a:tabLst>
            </a:pPr>
            <a:r>
              <a:rPr lang="de-CH" dirty="0"/>
              <a:t>Ewige Liebe</a:t>
            </a:r>
          </a:p>
          <a:p>
            <a:pPr marL="285750" indent="-285750">
              <a:buFontTx/>
              <a:buChar char="-"/>
              <a:tabLst>
                <a:tab pos="10944225" algn="r"/>
              </a:tabLst>
            </a:pPr>
            <a:endParaRPr lang="de-CH" dirty="0"/>
          </a:p>
          <a:p>
            <a:pPr>
              <a:tabLst>
                <a:tab pos="10944225" algn="r"/>
              </a:tabLst>
            </a:pPr>
            <a:r>
              <a:rPr lang="de-CH" sz="2000" b="1" dirty="0"/>
              <a:t>Ein paar Fakten…</a:t>
            </a:r>
          </a:p>
          <a:p>
            <a:pPr marL="285750" indent="-285750">
              <a:lnSpc>
                <a:spcPct val="100000"/>
              </a:lnSpc>
              <a:buFontTx/>
              <a:buChar char="-"/>
              <a:tabLst>
                <a:tab pos="10944225" algn="r"/>
              </a:tabLst>
            </a:pPr>
            <a:r>
              <a:rPr lang="de-CH" dirty="0"/>
              <a:t>Kubische Modifikation des Kohlenstoffs</a:t>
            </a:r>
          </a:p>
          <a:p>
            <a:pPr marL="285750" indent="-285750">
              <a:lnSpc>
                <a:spcPct val="100000"/>
              </a:lnSpc>
              <a:buFontTx/>
              <a:buChar char="-"/>
              <a:tabLst>
                <a:tab pos="10944225" algn="r"/>
              </a:tabLst>
            </a:pPr>
            <a:r>
              <a:rPr lang="de-CH" dirty="0"/>
              <a:t>Härtestes, natürlich vorkommendes, Mineral</a:t>
            </a:r>
          </a:p>
          <a:p>
            <a:pPr marL="285750" indent="-285750">
              <a:lnSpc>
                <a:spcPct val="100000"/>
              </a:lnSpc>
              <a:buFontTx/>
              <a:buChar char="-"/>
              <a:tabLst>
                <a:tab pos="10944225" algn="r"/>
              </a:tabLst>
            </a:pPr>
            <a:r>
              <a:rPr lang="de-CH" dirty="0"/>
              <a:t>Zeigt Fluoreszenz, Phosphoreszenz und ist triboelektrisch </a:t>
            </a:r>
            <a:br>
              <a:rPr lang="de-CH" dirty="0"/>
            </a:br>
            <a:r>
              <a:rPr lang="de-CH" dirty="0"/>
              <a:t>(= Reibungselektrizität wie bei Bernstein)</a:t>
            </a:r>
          </a:p>
          <a:p>
            <a:pPr marL="285750" indent="-285750">
              <a:lnSpc>
                <a:spcPct val="100000"/>
              </a:lnSpc>
              <a:buFontTx/>
              <a:buChar char="-"/>
              <a:tabLst>
                <a:tab pos="10944225" algn="r"/>
              </a:tabLst>
            </a:pPr>
            <a:r>
              <a:rPr lang="de-CH" dirty="0"/>
              <a:t>Wird in Karat (1 Karat = 0.2 g) gemessen</a:t>
            </a:r>
          </a:p>
          <a:p>
            <a:pPr marL="285750" indent="-285750">
              <a:lnSpc>
                <a:spcPct val="100000"/>
              </a:lnSpc>
              <a:buFontTx/>
              <a:buChar char="-"/>
              <a:tabLst>
                <a:tab pos="10944225" algn="r"/>
              </a:tabLst>
            </a:pPr>
            <a:r>
              <a:rPr lang="de-CH" dirty="0"/>
              <a:t>Teuer: Makelloser 3-Karat-Naturdiamant kostet ~40’000</a:t>
            </a:r>
          </a:p>
        </p:txBody>
      </p:sp>
      <p:sp>
        <p:nvSpPr>
          <p:cNvPr id="4" name="Slide Number Placeholder 3">
            <a:extLst>
              <a:ext uri="{FF2B5EF4-FFF2-40B4-BE49-F238E27FC236}">
                <a16:creationId xmlns:a16="http://schemas.microsoft.com/office/drawing/2014/main" id="{1F9D865D-9214-D5AB-9EC0-8F7273ED144D}"/>
              </a:ext>
            </a:extLst>
          </p:cNvPr>
          <p:cNvSpPr>
            <a:spLocks noGrp="1"/>
          </p:cNvSpPr>
          <p:nvPr>
            <p:ph type="sldNum" sz="quarter" idx="12"/>
          </p:nvPr>
        </p:nvSpPr>
        <p:spPr/>
        <p:txBody>
          <a:bodyPr/>
          <a:lstStyle/>
          <a:p>
            <a:fld id="{5A33CB2A-1702-4C1D-9CC4-8D472D39F19E}" type="slidenum">
              <a:rPr lang="en-US" smtClean="0"/>
              <a:t>51</a:t>
            </a:fld>
            <a:endParaRPr lang="en-US"/>
          </a:p>
        </p:txBody>
      </p:sp>
      <p:pic>
        <p:nvPicPr>
          <p:cNvPr id="1026" name="Picture 2" descr="Remember when Marilyn Monroe declared diamonds are a girl's best friend? |  CNN">
            <a:extLst>
              <a:ext uri="{FF2B5EF4-FFF2-40B4-BE49-F238E27FC236}">
                <a16:creationId xmlns:a16="http://schemas.microsoft.com/office/drawing/2014/main" id="{2D0EC354-C82C-515B-6D12-C00BA11C86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91" r="6903"/>
          <a:stretch>
            <a:fillRect/>
          </a:stretch>
        </p:blipFill>
        <p:spPr bwMode="auto">
          <a:xfrm>
            <a:off x="8292123" y="0"/>
            <a:ext cx="389987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wige Liebe-Symbol, Valentinstag-Vektorsymbol | Premium Vektor">
            <a:extLst>
              <a:ext uri="{FF2B5EF4-FFF2-40B4-BE49-F238E27FC236}">
                <a16:creationId xmlns:a16="http://schemas.microsoft.com/office/drawing/2014/main" id="{875579A0-A2B3-3D98-5CE3-210B082962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266" t="26000" r="15921" b="26410"/>
          <a:stretch>
            <a:fillRect/>
          </a:stretch>
        </p:blipFill>
        <p:spPr bwMode="auto">
          <a:xfrm>
            <a:off x="4301458" y="2616073"/>
            <a:ext cx="2258646" cy="7485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iamant Wirkung &amp; Bedeutung: König der Edelstein">
            <a:extLst>
              <a:ext uri="{FF2B5EF4-FFF2-40B4-BE49-F238E27FC236}">
                <a16:creationId xmlns:a16="http://schemas.microsoft.com/office/drawing/2014/main" id="{B721B595-8345-18FC-D613-0EBA9026EB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2205" y="1061958"/>
            <a:ext cx="2742466" cy="1371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91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 calcmode="lin" valueType="num">
                                      <p:cBhvr additive="base">
                                        <p:cTn id="1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 calcmode="lin" valueType="num">
                                      <p:cBhvr additive="base">
                                        <p:cTn id="1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anim calcmode="lin" valueType="num">
                                      <p:cBhvr additive="base">
                                        <p:cTn id="2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anim calcmode="lin" valueType="num">
                                      <p:cBhvr additive="base">
                                        <p:cTn id="2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32"/>
                                        </p:tgtEl>
                                        <p:attrNameLst>
                                          <p:attrName>style.visibility</p:attrName>
                                        </p:attrNameLst>
                                      </p:cBhvr>
                                      <p:to>
                                        <p:strVal val="visible"/>
                                      </p:to>
                                    </p:set>
                                    <p:anim calcmode="lin" valueType="num">
                                      <p:cBhvr additive="base">
                                        <p:cTn id="31" dur="500" fill="hold"/>
                                        <p:tgtEl>
                                          <p:spTgt spid="1032"/>
                                        </p:tgtEl>
                                        <p:attrNameLst>
                                          <p:attrName>ppt_x</p:attrName>
                                        </p:attrNameLst>
                                      </p:cBhvr>
                                      <p:tavLst>
                                        <p:tav tm="0">
                                          <p:val>
                                            <p:strVal val="#ppt_x"/>
                                          </p:val>
                                        </p:tav>
                                        <p:tav tm="100000">
                                          <p:val>
                                            <p:strVal val="#ppt_x"/>
                                          </p:val>
                                        </p:tav>
                                      </p:tavLst>
                                    </p:anim>
                                    <p:anim calcmode="lin" valueType="num">
                                      <p:cBhvr additive="base">
                                        <p:cTn id="32"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340D2-35D7-4505-5D49-97A8DCE80575}"/>
              </a:ext>
            </a:extLst>
          </p:cNvPr>
          <p:cNvSpPr>
            <a:spLocks noGrp="1"/>
          </p:cNvSpPr>
          <p:nvPr>
            <p:ph type="title"/>
          </p:nvPr>
        </p:nvSpPr>
        <p:spPr/>
        <p:txBody>
          <a:bodyPr/>
          <a:lstStyle/>
          <a:p>
            <a:r>
              <a:rPr lang="de-CH" dirty="0"/>
              <a:t>Moderne Konkurrenz</a:t>
            </a:r>
          </a:p>
        </p:txBody>
      </p:sp>
      <p:sp>
        <p:nvSpPr>
          <p:cNvPr id="3" name="Content Placeholder 2">
            <a:extLst>
              <a:ext uri="{FF2B5EF4-FFF2-40B4-BE49-F238E27FC236}">
                <a16:creationId xmlns:a16="http://schemas.microsoft.com/office/drawing/2014/main" id="{D884C319-C36B-B69D-951E-D3965C1191FD}"/>
              </a:ext>
            </a:extLst>
          </p:cNvPr>
          <p:cNvSpPr>
            <a:spLocks noGrp="1"/>
          </p:cNvSpPr>
          <p:nvPr>
            <p:ph idx="1"/>
          </p:nvPr>
        </p:nvSpPr>
        <p:spPr>
          <a:xfrm>
            <a:off x="516098" y="1093305"/>
            <a:ext cx="6141259" cy="5220684"/>
          </a:xfrm>
        </p:spPr>
        <p:txBody>
          <a:bodyPr/>
          <a:lstStyle/>
          <a:p>
            <a:r>
              <a:rPr lang="de-CH" b="1" dirty="0"/>
              <a:t>HPHT – High </a:t>
            </a:r>
            <a:r>
              <a:rPr lang="de-CH" b="1" dirty="0" err="1"/>
              <a:t>Pressure</a:t>
            </a:r>
            <a:r>
              <a:rPr lang="de-CH" b="1" dirty="0"/>
              <a:t> High </a:t>
            </a:r>
            <a:r>
              <a:rPr lang="de-CH" b="1" dirty="0" err="1"/>
              <a:t>Temperature</a:t>
            </a:r>
            <a:endParaRPr lang="de-CH" b="1" dirty="0"/>
          </a:p>
          <a:p>
            <a:r>
              <a:rPr lang="de-CH" dirty="0"/>
              <a:t>Die erste Synthese wurde bereits 1953 in Schweden bei ASEA durchgeführt. Kurz darauf 1954 bei General Electric.</a:t>
            </a:r>
          </a:p>
          <a:p>
            <a:r>
              <a:rPr lang="de-CH" dirty="0"/>
              <a:t>Synthetische Diamantkristalle in Edelsteinqualität produzierte GE erstmals 1970. 1 Karat entstand in ca. einer Woche.</a:t>
            </a:r>
          </a:p>
          <a:p>
            <a:endParaRPr lang="de-CH" dirty="0"/>
          </a:p>
          <a:p>
            <a:r>
              <a:rPr lang="de-CH" b="1" dirty="0"/>
              <a:t>CVP – Chemical </a:t>
            </a:r>
            <a:r>
              <a:rPr lang="de-CH" b="1" dirty="0" err="1"/>
              <a:t>Vapor</a:t>
            </a:r>
            <a:r>
              <a:rPr lang="de-CH" b="1" dirty="0"/>
              <a:t> Deposition</a:t>
            </a:r>
          </a:p>
          <a:p>
            <a:r>
              <a:rPr lang="de-CH" dirty="0"/>
              <a:t>Abscheidungsverfahren starteten ebenfalls in den 50ern.</a:t>
            </a:r>
          </a:p>
          <a:p>
            <a:r>
              <a:rPr lang="de-CH" dirty="0"/>
              <a:t>1970 gelang die Abscheidung auf nicht-Diamant-Substrat, was in den 80ern zu intensiver Forschung zu preiswerten Diamant-Beschichtungen führte.</a:t>
            </a:r>
          </a:p>
        </p:txBody>
      </p:sp>
      <p:sp>
        <p:nvSpPr>
          <p:cNvPr id="4" name="Slide Number Placeholder 3">
            <a:extLst>
              <a:ext uri="{FF2B5EF4-FFF2-40B4-BE49-F238E27FC236}">
                <a16:creationId xmlns:a16="http://schemas.microsoft.com/office/drawing/2014/main" id="{C7040C88-CA50-A542-8111-4443D26E804D}"/>
              </a:ext>
            </a:extLst>
          </p:cNvPr>
          <p:cNvSpPr>
            <a:spLocks noGrp="1"/>
          </p:cNvSpPr>
          <p:nvPr>
            <p:ph type="sldNum" sz="quarter" idx="12"/>
          </p:nvPr>
        </p:nvSpPr>
        <p:spPr/>
        <p:txBody>
          <a:bodyPr/>
          <a:lstStyle/>
          <a:p>
            <a:fld id="{5A33CB2A-1702-4C1D-9CC4-8D472D39F19E}" type="slidenum">
              <a:rPr lang="en-US" smtClean="0"/>
              <a:t>52</a:t>
            </a:fld>
            <a:endParaRPr lang="en-US"/>
          </a:p>
        </p:txBody>
      </p:sp>
      <p:pic>
        <p:nvPicPr>
          <p:cNvPr id="2050" name="Picture 2">
            <a:extLst>
              <a:ext uri="{FF2B5EF4-FFF2-40B4-BE49-F238E27FC236}">
                <a16:creationId xmlns:a16="http://schemas.microsoft.com/office/drawing/2014/main" id="{DB3C544F-81AA-2A1E-542C-F911E854BE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25" t="24562" r="8646" b="21282"/>
          <a:stretch>
            <a:fillRect/>
          </a:stretch>
        </p:blipFill>
        <p:spPr bwMode="auto">
          <a:xfrm>
            <a:off x="6363065" y="160360"/>
            <a:ext cx="1836616" cy="17280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undefined">
            <a:extLst>
              <a:ext uri="{FF2B5EF4-FFF2-40B4-BE49-F238E27FC236}">
                <a16:creationId xmlns:a16="http://schemas.microsoft.com/office/drawing/2014/main" id="{652239FA-684E-467A-F5A4-779B30D17A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971"/>
          <a:stretch>
            <a:fillRect/>
          </a:stretch>
        </p:blipFill>
        <p:spPr bwMode="auto">
          <a:xfrm>
            <a:off x="8199681" y="1150798"/>
            <a:ext cx="3752730" cy="282135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CD78896C-4FF1-3389-C6EE-30332E772712}"/>
              </a:ext>
            </a:extLst>
          </p:cNvPr>
          <p:cNvGrpSpPr/>
          <p:nvPr/>
        </p:nvGrpSpPr>
        <p:grpSpPr>
          <a:xfrm>
            <a:off x="6885354" y="4113961"/>
            <a:ext cx="4699732" cy="2458609"/>
            <a:chOff x="6861908" y="4296524"/>
            <a:chExt cx="4699732" cy="2458609"/>
          </a:xfrm>
        </p:grpSpPr>
        <p:pic>
          <p:nvPicPr>
            <p:cNvPr id="2056" name="Picture 8" descr="undefined">
              <a:extLst>
                <a:ext uri="{FF2B5EF4-FFF2-40B4-BE49-F238E27FC236}">
                  <a16:creationId xmlns:a16="http://schemas.microsoft.com/office/drawing/2014/main" id="{0053FE4E-2994-D22F-DF29-34C0563BBF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1908" y="4296524"/>
              <a:ext cx="2675547" cy="23321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3E6850B-8708-DCB5-01B3-A8AAC92C79B1}"/>
                </a:ext>
              </a:extLst>
            </p:cNvPr>
            <p:cNvSpPr txBox="1"/>
            <p:nvPr/>
          </p:nvSpPr>
          <p:spPr>
            <a:xfrm>
              <a:off x="9537455" y="5848548"/>
              <a:ext cx="2024185" cy="906585"/>
            </a:xfrm>
            <a:prstGeom prst="rect">
              <a:avLst/>
            </a:prstGeom>
            <a:noFill/>
          </p:spPr>
          <p:txBody>
            <a:bodyPr wrap="none" rtlCol="0">
              <a:noAutofit/>
            </a:bodyPr>
            <a:lstStyle/>
            <a:p>
              <a:r>
                <a:rPr lang="de-CH" sz="1600" i="1" dirty="0">
                  <a:latin typeface="Arial" panose="020B0604020202020204" pitchFamily="34" charset="0"/>
                  <a:cs typeface="Arial" panose="020B0604020202020204" pitchFamily="34" charset="0"/>
                </a:rPr>
                <a:t>Freistehende </a:t>
              </a:r>
              <a:br>
                <a:rPr lang="de-CH" sz="1600" i="1" dirty="0">
                  <a:latin typeface="Arial" panose="020B0604020202020204" pitchFamily="34" charset="0"/>
                  <a:cs typeface="Arial" panose="020B0604020202020204" pitchFamily="34" charset="0"/>
                </a:rPr>
              </a:br>
              <a:r>
                <a:rPr lang="de-CH" sz="1600" i="1" dirty="0">
                  <a:latin typeface="Arial" panose="020B0604020202020204" pitchFamily="34" charset="0"/>
                  <a:cs typeface="Arial" panose="020B0604020202020204" pitchFamily="34" charset="0"/>
                </a:rPr>
                <a:t>einkristalline </a:t>
              </a:r>
              <a:br>
                <a:rPr lang="de-CH" sz="1600" i="1" dirty="0">
                  <a:latin typeface="Arial" panose="020B0604020202020204" pitchFamily="34" charset="0"/>
                  <a:cs typeface="Arial" panose="020B0604020202020204" pitchFamily="34" charset="0"/>
                </a:rPr>
              </a:br>
              <a:r>
                <a:rPr lang="de-CH" sz="1600" i="1" dirty="0">
                  <a:latin typeface="Arial" panose="020B0604020202020204" pitchFamily="34" charset="0"/>
                  <a:cs typeface="Arial" panose="020B0604020202020204" pitchFamily="34" charset="0"/>
                </a:rPr>
                <a:t>CVD-Diamantscheibe</a:t>
              </a:r>
            </a:p>
          </p:txBody>
        </p:sp>
      </p:grpSp>
    </p:spTree>
    <p:extLst>
      <p:ext uri="{BB962C8B-B14F-4D97-AF65-F5344CB8AC3E}">
        <p14:creationId xmlns:p14="http://schemas.microsoft.com/office/powerpoint/2010/main" val="2924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E2020-9150-3622-3E26-1E44704F06A0}"/>
              </a:ext>
            </a:extLst>
          </p:cNvPr>
          <p:cNvSpPr>
            <a:spLocks noGrp="1"/>
          </p:cNvSpPr>
          <p:nvPr>
            <p:ph type="title"/>
          </p:nvPr>
        </p:nvSpPr>
        <p:spPr/>
        <p:txBody>
          <a:bodyPr/>
          <a:lstStyle/>
          <a:p>
            <a:r>
              <a:rPr lang="de-CH" dirty="0"/>
              <a:t>Preisverfall</a:t>
            </a:r>
          </a:p>
        </p:txBody>
      </p:sp>
      <p:sp>
        <p:nvSpPr>
          <p:cNvPr id="3" name="Content Placeholder 2">
            <a:extLst>
              <a:ext uri="{FF2B5EF4-FFF2-40B4-BE49-F238E27FC236}">
                <a16:creationId xmlns:a16="http://schemas.microsoft.com/office/drawing/2014/main" id="{07DEA69D-1F34-744F-4353-BB3EC4D56336}"/>
              </a:ext>
            </a:extLst>
          </p:cNvPr>
          <p:cNvSpPr>
            <a:spLocks noGrp="1"/>
          </p:cNvSpPr>
          <p:nvPr>
            <p:ph idx="1"/>
          </p:nvPr>
        </p:nvSpPr>
        <p:spPr>
          <a:xfrm>
            <a:off x="516099" y="1093305"/>
            <a:ext cx="8198056" cy="5220684"/>
          </a:xfrm>
        </p:spPr>
        <p:txBody>
          <a:bodyPr/>
          <a:lstStyle/>
          <a:p>
            <a:r>
              <a:rPr lang="de-CH" dirty="0"/>
              <a:t>Hochwertige Naturdiamanten kosten bei 3-Karat  etwa 40’000</a:t>
            </a:r>
          </a:p>
          <a:p>
            <a:pPr>
              <a:lnSpc>
                <a:spcPct val="100000"/>
              </a:lnSpc>
            </a:pPr>
            <a:r>
              <a:rPr lang="de-CH" dirty="0"/>
              <a:t>Labor-Diamanten lagen 2020 bei ca. 29’000 und liegen heute (2025) bei ca. 3’900</a:t>
            </a:r>
          </a:p>
          <a:p>
            <a:pPr>
              <a:lnSpc>
                <a:spcPct val="100000"/>
              </a:lnSpc>
            </a:pPr>
            <a:r>
              <a:rPr lang="de-CH" dirty="0"/>
              <a:t>Chinesische Anbieter produzieren mittlerweile bis zu 100’000 Karat pro Jahr für teilweise weniger als 15 Dollar pro Karat</a:t>
            </a:r>
          </a:p>
          <a:p>
            <a:pPr>
              <a:lnSpc>
                <a:spcPct val="100000"/>
              </a:lnSpc>
            </a:pPr>
            <a:r>
              <a:rPr lang="de-CH" dirty="0"/>
              <a:t>Durch das steigende Angebot verfallen auch die Preise für Natur-Diamanten. </a:t>
            </a:r>
            <a:r>
              <a:rPr lang="de-CH" dirty="0" err="1"/>
              <a:t>DeBeer</a:t>
            </a:r>
            <a:r>
              <a:rPr lang="de-CH" dirty="0"/>
              <a:t> verzeichnete zwischen 2022 und 2024  eine Halbierung seiner Preise.</a:t>
            </a:r>
          </a:p>
          <a:p>
            <a:pPr>
              <a:lnSpc>
                <a:spcPct val="100000"/>
              </a:lnSpc>
            </a:pPr>
            <a:endParaRPr lang="de-CH" dirty="0"/>
          </a:p>
          <a:p>
            <a:r>
              <a:rPr lang="de-CH" sz="2000" b="1" dirty="0"/>
              <a:t>Junge Käufer treiben den Wandel an</a:t>
            </a:r>
          </a:p>
          <a:p>
            <a:r>
              <a:rPr lang="de-CH" dirty="0"/>
              <a:t>Der Marktanteil von synthetischen Diamanten im Detailhandel liegt inzwischen bei 17 Prozent! Bei Verlobungsringen sogar über 50 Prozent! 2020 waren es noch 3 Prozent. </a:t>
            </a:r>
          </a:p>
          <a:p>
            <a:r>
              <a:rPr lang="de-CH" dirty="0"/>
              <a:t>Gründe sind der Preis und die Überzeugung, dass Laborsteine nachhaltiger sind: kein Raubbau, keine Kinderarbeit – dafür ein gutes Gewissen.</a:t>
            </a:r>
          </a:p>
          <a:p>
            <a:endParaRPr lang="de-CH" dirty="0"/>
          </a:p>
        </p:txBody>
      </p:sp>
      <p:sp>
        <p:nvSpPr>
          <p:cNvPr id="4" name="Slide Number Placeholder 3">
            <a:extLst>
              <a:ext uri="{FF2B5EF4-FFF2-40B4-BE49-F238E27FC236}">
                <a16:creationId xmlns:a16="http://schemas.microsoft.com/office/drawing/2014/main" id="{D3840599-7763-3C0B-6532-AC535A09C146}"/>
              </a:ext>
            </a:extLst>
          </p:cNvPr>
          <p:cNvSpPr>
            <a:spLocks noGrp="1"/>
          </p:cNvSpPr>
          <p:nvPr>
            <p:ph type="sldNum" sz="quarter" idx="12"/>
          </p:nvPr>
        </p:nvSpPr>
        <p:spPr/>
        <p:txBody>
          <a:bodyPr/>
          <a:lstStyle/>
          <a:p>
            <a:fld id="{5A33CB2A-1702-4C1D-9CC4-8D472D39F19E}" type="slidenum">
              <a:rPr lang="en-US" smtClean="0"/>
              <a:t>53</a:t>
            </a:fld>
            <a:endParaRPr lang="en-US"/>
          </a:p>
        </p:txBody>
      </p:sp>
      <p:grpSp>
        <p:nvGrpSpPr>
          <p:cNvPr id="5" name="Group 4">
            <a:extLst>
              <a:ext uri="{FF2B5EF4-FFF2-40B4-BE49-F238E27FC236}">
                <a16:creationId xmlns:a16="http://schemas.microsoft.com/office/drawing/2014/main" id="{8BB45A05-5070-4D2D-8D0E-E70D59A69247}"/>
              </a:ext>
            </a:extLst>
          </p:cNvPr>
          <p:cNvGrpSpPr/>
          <p:nvPr/>
        </p:nvGrpSpPr>
        <p:grpSpPr>
          <a:xfrm>
            <a:off x="9005469" y="5092170"/>
            <a:ext cx="2508019" cy="1542923"/>
            <a:chOff x="7292052" y="-449618"/>
            <a:chExt cx="2285902" cy="1542923"/>
          </a:xfrm>
        </p:grpSpPr>
        <p:sp>
          <p:nvSpPr>
            <p:cNvPr id="6" name="Rectangle: Rounded Corners 5">
              <a:extLst>
                <a:ext uri="{FF2B5EF4-FFF2-40B4-BE49-F238E27FC236}">
                  <a16:creationId xmlns:a16="http://schemas.microsoft.com/office/drawing/2014/main" id="{7C8289E6-763E-6E1E-DB60-732B66BCF8D8}"/>
                </a:ext>
              </a:extLst>
            </p:cNvPr>
            <p:cNvSpPr/>
            <p:nvPr/>
          </p:nvSpPr>
          <p:spPr>
            <a:xfrm>
              <a:off x="7292052" y="-449618"/>
              <a:ext cx="2285902" cy="154292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lIns="36000" tIns="0" rIns="36000" bIns="0" rtlCol="0" anchor="b"/>
            <a:lstStyle/>
            <a:p>
              <a:pPr algn="ctr"/>
              <a:r>
                <a:rPr lang="de-CH" sz="1400" dirty="0"/>
                <a:t>Stimmt das?</a:t>
              </a:r>
            </a:p>
          </p:txBody>
        </p:sp>
        <p:pic>
          <p:nvPicPr>
            <p:cNvPr id="7" name="Picture 6">
              <a:extLst>
                <a:ext uri="{FF2B5EF4-FFF2-40B4-BE49-F238E27FC236}">
                  <a16:creationId xmlns:a16="http://schemas.microsoft.com/office/drawing/2014/main" id="{E83F68C1-A5BB-C3BD-21A4-ECC13EA9912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989730" y="-449617"/>
              <a:ext cx="890546" cy="1028616"/>
            </a:xfrm>
            <a:prstGeom prst="rect">
              <a:avLst/>
            </a:prstGeom>
          </p:spPr>
        </p:pic>
      </p:grpSp>
      <p:pic>
        <p:nvPicPr>
          <p:cNvPr id="3074" name="Picture 2" descr="wirtschaftliche rezession durch hohe inflation, börsencrash, krise oder  depression, investitionsrisiko oder preisverfall, der geldverlust  verursacht 7722026 Vektor Kunst bei Vecteezy">
            <a:extLst>
              <a:ext uri="{FF2B5EF4-FFF2-40B4-BE49-F238E27FC236}">
                <a16:creationId xmlns:a16="http://schemas.microsoft.com/office/drawing/2014/main" id="{1145DE58-267F-D52C-068E-01803B082D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21" t="13276" r="12393" b="12706"/>
          <a:stretch>
            <a:fillRect/>
          </a:stretch>
        </p:blipFill>
        <p:spPr bwMode="auto">
          <a:xfrm>
            <a:off x="8887462" y="1432083"/>
            <a:ext cx="2796980" cy="1840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50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additive="base">
                                        <p:cTn id="1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0" name="Group 1089">
            <a:extLst>
              <a:ext uri="{FF2B5EF4-FFF2-40B4-BE49-F238E27FC236}">
                <a16:creationId xmlns:a16="http://schemas.microsoft.com/office/drawing/2014/main" id="{170F7735-5C70-8A09-3E8D-ED7B598DBA13}"/>
              </a:ext>
            </a:extLst>
          </p:cNvPr>
          <p:cNvGrpSpPr/>
          <p:nvPr/>
        </p:nvGrpSpPr>
        <p:grpSpPr>
          <a:xfrm>
            <a:off x="3422651" y="3665538"/>
            <a:ext cx="8134350" cy="831851"/>
            <a:chOff x="3422651" y="3665538"/>
            <a:chExt cx="8134350" cy="831851"/>
          </a:xfrm>
        </p:grpSpPr>
        <p:sp>
          <p:nvSpPr>
            <p:cNvPr id="23" name="Rectangle 18">
              <a:extLst>
                <a:ext uri="{FF2B5EF4-FFF2-40B4-BE49-F238E27FC236}">
                  <a16:creationId xmlns:a16="http://schemas.microsoft.com/office/drawing/2014/main" id="{26EA28F8-84DE-6046-8E80-34C94510A577}"/>
                </a:ext>
              </a:extLst>
            </p:cNvPr>
            <p:cNvSpPr>
              <a:spLocks noChangeArrowheads="1"/>
            </p:cNvSpPr>
            <p:nvPr/>
          </p:nvSpPr>
          <p:spPr bwMode="auto">
            <a:xfrm>
              <a:off x="3425826" y="4318001"/>
              <a:ext cx="8128000" cy="179388"/>
            </a:xfrm>
            <a:prstGeom prst="rect">
              <a:avLst/>
            </a:prstGeom>
            <a:solidFill>
              <a:srgbClr val="CFC8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grpSp>
          <p:nvGrpSpPr>
            <p:cNvPr id="1087" name="Group 1086">
              <a:extLst>
                <a:ext uri="{FF2B5EF4-FFF2-40B4-BE49-F238E27FC236}">
                  <a16:creationId xmlns:a16="http://schemas.microsoft.com/office/drawing/2014/main" id="{1770E5BD-C306-6A05-6493-902919F51CB4}"/>
                </a:ext>
              </a:extLst>
            </p:cNvPr>
            <p:cNvGrpSpPr/>
            <p:nvPr/>
          </p:nvGrpSpPr>
          <p:grpSpPr>
            <a:xfrm>
              <a:off x="3422651" y="3665538"/>
              <a:ext cx="8134350" cy="779463"/>
              <a:chOff x="3422651" y="3665538"/>
              <a:chExt cx="8134350" cy="779463"/>
            </a:xfrm>
          </p:grpSpPr>
          <p:sp>
            <p:nvSpPr>
              <p:cNvPr id="20" name="Rectangle 15">
                <a:extLst>
                  <a:ext uri="{FF2B5EF4-FFF2-40B4-BE49-F238E27FC236}">
                    <a16:creationId xmlns:a16="http://schemas.microsoft.com/office/drawing/2014/main" id="{5AA86E13-ED31-D05E-CC33-723E328E5C54}"/>
                  </a:ext>
                </a:extLst>
              </p:cNvPr>
              <p:cNvSpPr>
                <a:spLocks noChangeArrowheads="1"/>
              </p:cNvSpPr>
              <p:nvPr/>
            </p:nvSpPr>
            <p:spPr bwMode="auto">
              <a:xfrm>
                <a:off x="3425826" y="3665538"/>
                <a:ext cx="8128000" cy="201613"/>
              </a:xfrm>
              <a:prstGeom prst="rect">
                <a:avLst/>
              </a:prstGeom>
              <a:solidFill>
                <a:srgbClr val="CFC9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21" name="Rectangle 16">
                <a:extLst>
                  <a:ext uri="{FF2B5EF4-FFF2-40B4-BE49-F238E27FC236}">
                    <a16:creationId xmlns:a16="http://schemas.microsoft.com/office/drawing/2014/main" id="{6EE12AC8-78A3-231F-E14C-1E4A36C6030F}"/>
                  </a:ext>
                </a:extLst>
              </p:cNvPr>
              <p:cNvSpPr>
                <a:spLocks noChangeArrowheads="1"/>
              </p:cNvSpPr>
              <p:nvPr/>
            </p:nvSpPr>
            <p:spPr bwMode="auto">
              <a:xfrm>
                <a:off x="3425826" y="3867151"/>
                <a:ext cx="8128000" cy="203200"/>
              </a:xfrm>
              <a:prstGeom prst="rect">
                <a:avLst/>
              </a:prstGeom>
              <a:solidFill>
                <a:srgbClr val="CFC9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22" name="Rectangle 17">
                <a:extLst>
                  <a:ext uri="{FF2B5EF4-FFF2-40B4-BE49-F238E27FC236}">
                    <a16:creationId xmlns:a16="http://schemas.microsoft.com/office/drawing/2014/main" id="{41B22357-B62E-ED93-AEB5-F59C00F80970}"/>
                  </a:ext>
                </a:extLst>
              </p:cNvPr>
              <p:cNvSpPr>
                <a:spLocks noChangeArrowheads="1"/>
              </p:cNvSpPr>
              <p:nvPr/>
            </p:nvSpPr>
            <p:spPr bwMode="auto">
              <a:xfrm>
                <a:off x="3425826" y="4070351"/>
                <a:ext cx="8128000" cy="247650"/>
              </a:xfrm>
              <a:prstGeom prst="rect">
                <a:avLst/>
              </a:prstGeom>
              <a:solidFill>
                <a:srgbClr val="CFC9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1024" name="Line 71">
                <a:extLst>
                  <a:ext uri="{FF2B5EF4-FFF2-40B4-BE49-F238E27FC236}">
                    <a16:creationId xmlns:a16="http://schemas.microsoft.com/office/drawing/2014/main" id="{7AAD875E-CEC9-3A55-860E-917E60AE059F}"/>
                  </a:ext>
                </a:extLst>
              </p:cNvPr>
              <p:cNvSpPr>
                <a:spLocks noChangeShapeType="1"/>
              </p:cNvSpPr>
              <p:nvPr/>
            </p:nvSpPr>
            <p:spPr bwMode="auto">
              <a:xfrm>
                <a:off x="3422651" y="4437063"/>
                <a:ext cx="8134350" cy="0"/>
              </a:xfrm>
              <a:prstGeom prst="line">
                <a:avLst/>
              </a:prstGeom>
              <a:noFill/>
              <a:ln w="6350" cap="flat">
                <a:solidFill>
                  <a:srgbClr val="B0A72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059" name="Rectangle 103">
                <a:extLst>
                  <a:ext uri="{FF2B5EF4-FFF2-40B4-BE49-F238E27FC236}">
                    <a16:creationId xmlns:a16="http://schemas.microsoft.com/office/drawing/2014/main" id="{95797F0C-AE9A-1D77-C040-AC811F8932C1}"/>
                  </a:ext>
                </a:extLst>
              </p:cNvPr>
              <p:cNvSpPr>
                <a:spLocks noChangeArrowheads="1"/>
              </p:cNvSpPr>
              <p:nvPr/>
            </p:nvSpPr>
            <p:spPr bwMode="auto">
              <a:xfrm>
                <a:off x="8936038" y="3860801"/>
                <a:ext cx="40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Arial" panose="020B0604020202020204" pitchFamily="34" charset="0"/>
                  </a:rPr>
                  <a:t>----</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060" name="Rectangle 104">
                <a:extLst>
                  <a:ext uri="{FF2B5EF4-FFF2-40B4-BE49-F238E27FC236}">
                    <a16:creationId xmlns:a16="http://schemas.microsoft.com/office/drawing/2014/main" id="{F25DECAD-4E79-44AA-B4FB-A42E80D30DD9}"/>
                  </a:ext>
                </a:extLst>
              </p:cNvPr>
              <p:cNvSpPr>
                <a:spLocks noChangeArrowheads="1"/>
              </p:cNvSpPr>
              <p:nvPr/>
            </p:nvSpPr>
            <p:spPr bwMode="auto">
              <a:xfrm>
                <a:off x="6227763" y="3860801"/>
                <a:ext cx="1039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Arial" panose="020B0604020202020204" pitchFamily="34" charset="0"/>
                  </a:rPr>
                  <a:t>Potentiell</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062" name="Rectangle 105">
                <a:extLst>
                  <a:ext uri="{FF2B5EF4-FFF2-40B4-BE49-F238E27FC236}">
                    <a16:creationId xmlns:a16="http://schemas.microsoft.com/office/drawing/2014/main" id="{58ACD7D8-8656-2CD5-D171-A87DA705D4C7}"/>
                  </a:ext>
                </a:extLst>
              </p:cNvPr>
              <p:cNvSpPr>
                <a:spLocks noChangeArrowheads="1"/>
              </p:cNvSpPr>
              <p:nvPr/>
            </p:nvSpPr>
            <p:spPr bwMode="auto">
              <a:xfrm>
                <a:off x="7229476" y="3860801"/>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Arial" panose="020B0604020202020204" pitchFamily="34" charset="0"/>
                  </a:rPr>
                  <a:t>Missbrauch &amp; </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063" name="Rectangle 106">
                <a:extLst>
                  <a:ext uri="{FF2B5EF4-FFF2-40B4-BE49-F238E27FC236}">
                    <a16:creationId xmlns:a16="http://schemas.microsoft.com/office/drawing/2014/main" id="{1A93CF25-596E-AD3B-6AC9-A28534CE8CAE}"/>
                  </a:ext>
                </a:extLst>
              </p:cNvPr>
              <p:cNvSpPr>
                <a:spLocks noChangeArrowheads="1"/>
              </p:cNvSpPr>
              <p:nvPr/>
            </p:nvSpPr>
            <p:spPr bwMode="auto">
              <a:xfrm>
                <a:off x="6227763" y="4137026"/>
                <a:ext cx="1839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Arial" panose="020B0604020202020204" pitchFamily="34" charset="0"/>
                  </a:rPr>
                  <a:t>Menschenhandel</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065" name="Rectangle 107">
                <a:extLst>
                  <a:ext uri="{FF2B5EF4-FFF2-40B4-BE49-F238E27FC236}">
                    <a16:creationId xmlns:a16="http://schemas.microsoft.com/office/drawing/2014/main" id="{DC6C4C67-919A-6810-321B-FDE3E31AB9DB}"/>
                  </a:ext>
                </a:extLst>
              </p:cNvPr>
              <p:cNvSpPr>
                <a:spLocks noChangeArrowheads="1"/>
              </p:cNvSpPr>
              <p:nvPr/>
            </p:nvSpPr>
            <p:spPr bwMode="auto">
              <a:xfrm>
                <a:off x="3517901" y="3860801"/>
                <a:ext cx="1624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Arial" panose="020B0604020202020204" pitchFamily="34" charset="0"/>
                  </a:rPr>
                  <a:t>Soziale Effekte</a:t>
                </a:r>
                <a:endParaRPr kumimoji="0" lang="de-DE" altLang="de-DE" sz="1800" b="0" i="0" u="none" strike="noStrike" cap="none" normalizeH="0" baseline="0">
                  <a:ln>
                    <a:noFill/>
                  </a:ln>
                  <a:solidFill>
                    <a:schemeClr val="tx1"/>
                  </a:solidFill>
                  <a:effectLst/>
                  <a:latin typeface="Arial" panose="020B0604020202020204" pitchFamily="34" charset="0"/>
                </a:endParaRPr>
              </a:p>
            </p:txBody>
          </p:sp>
        </p:grpSp>
      </p:grpSp>
      <p:sp>
        <p:nvSpPr>
          <p:cNvPr id="2" name="Title 1">
            <a:extLst>
              <a:ext uri="{FF2B5EF4-FFF2-40B4-BE49-F238E27FC236}">
                <a16:creationId xmlns:a16="http://schemas.microsoft.com/office/drawing/2014/main" id="{297A95D0-3392-CCBF-5E6E-B6C836663608}"/>
              </a:ext>
            </a:extLst>
          </p:cNvPr>
          <p:cNvSpPr>
            <a:spLocks noGrp="1"/>
          </p:cNvSpPr>
          <p:nvPr>
            <p:ph type="title"/>
          </p:nvPr>
        </p:nvSpPr>
        <p:spPr/>
        <p:txBody>
          <a:bodyPr/>
          <a:lstStyle/>
          <a:p>
            <a:r>
              <a:rPr lang="de-CH" dirty="0"/>
              <a:t>Nachhaltigkeit</a:t>
            </a:r>
          </a:p>
        </p:txBody>
      </p:sp>
      <p:sp>
        <p:nvSpPr>
          <p:cNvPr id="3" name="Content Placeholder 2">
            <a:extLst>
              <a:ext uri="{FF2B5EF4-FFF2-40B4-BE49-F238E27FC236}">
                <a16:creationId xmlns:a16="http://schemas.microsoft.com/office/drawing/2014/main" id="{0CD69012-C9DB-011C-A2AA-C94DE8ADAB9F}"/>
              </a:ext>
            </a:extLst>
          </p:cNvPr>
          <p:cNvSpPr>
            <a:spLocks noGrp="1"/>
          </p:cNvSpPr>
          <p:nvPr>
            <p:ph idx="1"/>
          </p:nvPr>
        </p:nvSpPr>
        <p:spPr>
          <a:xfrm>
            <a:off x="516098" y="1093305"/>
            <a:ext cx="2819160" cy="4265916"/>
          </a:xfrm>
        </p:spPr>
        <p:txBody>
          <a:bodyPr/>
          <a:lstStyle/>
          <a:p>
            <a:r>
              <a:rPr lang="de-CH" dirty="0"/>
              <a:t>Eine 100% klare Aussage kann ich nicht fällen.</a:t>
            </a:r>
          </a:p>
          <a:p>
            <a:r>
              <a:rPr lang="de-CH" dirty="0"/>
              <a:t>Es fehlen Angaben zu den Energiequellen, die wesentlich zum Fussabdruck beitragen.</a:t>
            </a:r>
          </a:p>
          <a:p>
            <a:r>
              <a:rPr lang="de-CH" dirty="0"/>
              <a:t>Und es hängt vom Labor ab wie viele erneuerbare Quellen genutzt werden.</a:t>
            </a:r>
          </a:p>
          <a:p>
            <a:r>
              <a:rPr lang="de-CH" dirty="0"/>
              <a:t>Gegen pauschale Aussagen gehen FTC und EU inzwischen vor.</a:t>
            </a:r>
          </a:p>
        </p:txBody>
      </p:sp>
      <p:sp>
        <p:nvSpPr>
          <p:cNvPr id="4" name="Slide Number Placeholder 3">
            <a:extLst>
              <a:ext uri="{FF2B5EF4-FFF2-40B4-BE49-F238E27FC236}">
                <a16:creationId xmlns:a16="http://schemas.microsoft.com/office/drawing/2014/main" id="{438E226F-73BC-9F13-FD53-F01D47C45CAE}"/>
              </a:ext>
            </a:extLst>
          </p:cNvPr>
          <p:cNvSpPr>
            <a:spLocks noGrp="1"/>
          </p:cNvSpPr>
          <p:nvPr>
            <p:ph type="sldNum" sz="quarter" idx="12"/>
          </p:nvPr>
        </p:nvSpPr>
        <p:spPr/>
        <p:txBody>
          <a:bodyPr/>
          <a:lstStyle/>
          <a:p>
            <a:fld id="{5A33CB2A-1702-4C1D-9CC4-8D472D39F19E}" type="slidenum">
              <a:rPr lang="en-US" smtClean="0"/>
              <a:t>54</a:t>
            </a:fld>
            <a:endParaRPr lang="en-US"/>
          </a:p>
        </p:txBody>
      </p:sp>
      <p:sp>
        <p:nvSpPr>
          <p:cNvPr id="6" name="Rectangle: Rounded Corners 5">
            <a:extLst>
              <a:ext uri="{FF2B5EF4-FFF2-40B4-BE49-F238E27FC236}">
                <a16:creationId xmlns:a16="http://schemas.microsoft.com/office/drawing/2014/main" id="{046ECD10-0616-F045-D0E5-0C54F0C9FF47}"/>
              </a:ext>
            </a:extLst>
          </p:cNvPr>
          <p:cNvSpPr/>
          <p:nvPr/>
        </p:nvSpPr>
        <p:spPr>
          <a:xfrm>
            <a:off x="644685" y="5657439"/>
            <a:ext cx="10920173" cy="732569"/>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CH" dirty="0"/>
              <a:t>Positives Beispiel als Labor</a:t>
            </a:r>
          </a:p>
          <a:p>
            <a:pPr algn="ctr"/>
            <a:r>
              <a:rPr lang="de-CH" dirty="0"/>
              <a:t>DIAVON GmbH aus D ist als 100% CO</a:t>
            </a:r>
            <a:r>
              <a:rPr lang="de-CH" baseline="-25000" dirty="0"/>
              <a:t>2</a:t>
            </a:r>
            <a:r>
              <a:rPr lang="de-CH" dirty="0"/>
              <a:t>-neutral zertifiziert und nutzt nur erneuerbare Energiequellen.</a:t>
            </a:r>
          </a:p>
        </p:txBody>
      </p:sp>
      <p:sp>
        <p:nvSpPr>
          <p:cNvPr id="10" name="Rectangle 5">
            <a:extLst>
              <a:ext uri="{FF2B5EF4-FFF2-40B4-BE49-F238E27FC236}">
                <a16:creationId xmlns:a16="http://schemas.microsoft.com/office/drawing/2014/main" id="{6F654FF4-498B-CCB5-7026-BA18A12DF343}"/>
              </a:ext>
            </a:extLst>
          </p:cNvPr>
          <p:cNvSpPr>
            <a:spLocks noChangeArrowheads="1"/>
          </p:cNvSpPr>
          <p:nvPr/>
        </p:nvSpPr>
        <p:spPr bwMode="auto">
          <a:xfrm>
            <a:off x="3425826" y="1030288"/>
            <a:ext cx="8128000" cy="204788"/>
          </a:xfrm>
          <a:prstGeom prst="rect">
            <a:avLst/>
          </a:prstGeom>
          <a:solidFill>
            <a:srgbClr val="DAD5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29" name="Rectangle 24">
            <a:extLst>
              <a:ext uri="{FF2B5EF4-FFF2-40B4-BE49-F238E27FC236}">
                <a16:creationId xmlns:a16="http://schemas.microsoft.com/office/drawing/2014/main" id="{399AE67E-1710-7EF0-F171-F8B8BE73C5D7}"/>
              </a:ext>
            </a:extLst>
          </p:cNvPr>
          <p:cNvSpPr>
            <a:spLocks noChangeArrowheads="1"/>
          </p:cNvSpPr>
          <p:nvPr/>
        </p:nvSpPr>
        <p:spPr bwMode="auto">
          <a:xfrm>
            <a:off x="3425826" y="1031876"/>
            <a:ext cx="2708275" cy="371475"/>
          </a:xfrm>
          <a:prstGeom prst="rect">
            <a:avLst/>
          </a:prstGeom>
          <a:solidFill>
            <a:srgbClr val="B0A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30" name="Rectangle 25">
            <a:extLst>
              <a:ext uri="{FF2B5EF4-FFF2-40B4-BE49-F238E27FC236}">
                <a16:creationId xmlns:a16="http://schemas.microsoft.com/office/drawing/2014/main" id="{96ECEC27-F8BF-8591-F68D-A6BA57CA54F8}"/>
              </a:ext>
            </a:extLst>
          </p:cNvPr>
          <p:cNvSpPr>
            <a:spLocks noChangeArrowheads="1"/>
          </p:cNvSpPr>
          <p:nvPr/>
        </p:nvSpPr>
        <p:spPr bwMode="auto">
          <a:xfrm>
            <a:off x="6134101" y="1031876"/>
            <a:ext cx="2709863" cy="371475"/>
          </a:xfrm>
          <a:prstGeom prst="rect">
            <a:avLst/>
          </a:prstGeom>
          <a:solidFill>
            <a:srgbClr val="B0A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31" name="Rectangle 26">
            <a:extLst>
              <a:ext uri="{FF2B5EF4-FFF2-40B4-BE49-F238E27FC236}">
                <a16:creationId xmlns:a16="http://schemas.microsoft.com/office/drawing/2014/main" id="{5556B32B-A19F-CC9A-92E6-3D4AB1B79712}"/>
              </a:ext>
            </a:extLst>
          </p:cNvPr>
          <p:cNvSpPr>
            <a:spLocks noChangeArrowheads="1"/>
          </p:cNvSpPr>
          <p:nvPr/>
        </p:nvSpPr>
        <p:spPr bwMode="auto">
          <a:xfrm>
            <a:off x="8843963" y="1031876"/>
            <a:ext cx="2709863" cy="371475"/>
          </a:xfrm>
          <a:prstGeom prst="rect">
            <a:avLst/>
          </a:prstGeom>
          <a:solidFill>
            <a:srgbClr val="B0A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56" name="Line 63">
            <a:extLst>
              <a:ext uri="{FF2B5EF4-FFF2-40B4-BE49-F238E27FC236}">
                <a16:creationId xmlns:a16="http://schemas.microsoft.com/office/drawing/2014/main" id="{839C1457-D559-6620-FE9D-3891B20541C0}"/>
              </a:ext>
            </a:extLst>
          </p:cNvPr>
          <p:cNvSpPr>
            <a:spLocks noChangeShapeType="1"/>
          </p:cNvSpPr>
          <p:nvPr/>
        </p:nvSpPr>
        <p:spPr bwMode="auto">
          <a:xfrm>
            <a:off x="6134101" y="1397001"/>
            <a:ext cx="0" cy="3957638"/>
          </a:xfrm>
          <a:prstGeom prst="line">
            <a:avLst/>
          </a:prstGeom>
          <a:noFill/>
          <a:ln w="6350" cap="flat">
            <a:solidFill>
              <a:srgbClr val="B0A72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57" name="Line 64">
            <a:extLst>
              <a:ext uri="{FF2B5EF4-FFF2-40B4-BE49-F238E27FC236}">
                <a16:creationId xmlns:a16="http://schemas.microsoft.com/office/drawing/2014/main" id="{167621A3-9F68-5CC9-B0FA-D1F939E70FF9}"/>
              </a:ext>
            </a:extLst>
          </p:cNvPr>
          <p:cNvSpPr>
            <a:spLocks noChangeShapeType="1"/>
          </p:cNvSpPr>
          <p:nvPr/>
        </p:nvSpPr>
        <p:spPr bwMode="auto">
          <a:xfrm>
            <a:off x="8843963" y="1397001"/>
            <a:ext cx="0" cy="3957638"/>
          </a:xfrm>
          <a:prstGeom prst="line">
            <a:avLst/>
          </a:prstGeom>
          <a:noFill/>
          <a:ln w="6350" cap="flat">
            <a:solidFill>
              <a:srgbClr val="B0A72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025" name="Line 72">
            <a:extLst>
              <a:ext uri="{FF2B5EF4-FFF2-40B4-BE49-F238E27FC236}">
                <a16:creationId xmlns:a16="http://schemas.microsoft.com/office/drawing/2014/main" id="{3BA368B3-6F8F-CA0B-6797-45F15D905B58}"/>
              </a:ext>
            </a:extLst>
          </p:cNvPr>
          <p:cNvSpPr>
            <a:spLocks noChangeShapeType="1"/>
          </p:cNvSpPr>
          <p:nvPr/>
        </p:nvSpPr>
        <p:spPr bwMode="auto">
          <a:xfrm>
            <a:off x="3425826" y="1028701"/>
            <a:ext cx="0" cy="4325938"/>
          </a:xfrm>
          <a:prstGeom prst="line">
            <a:avLst/>
          </a:prstGeom>
          <a:noFill/>
          <a:ln w="6350" cap="flat">
            <a:solidFill>
              <a:srgbClr val="B0A72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026" name="Line 73">
            <a:extLst>
              <a:ext uri="{FF2B5EF4-FFF2-40B4-BE49-F238E27FC236}">
                <a16:creationId xmlns:a16="http://schemas.microsoft.com/office/drawing/2014/main" id="{832C21B1-2E36-1DB7-E538-19917878CC68}"/>
              </a:ext>
            </a:extLst>
          </p:cNvPr>
          <p:cNvSpPr>
            <a:spLocks noChangeShapeType="1"/>
          </p:cNvSpPr>
          <p:nvPr/>
        </p:nvSpPr>
        <p:spPr bwMode="auto">
          <a:xfrm>
            <a:off x="11553826" y="1028701"/>
            <a:ext cx="0" cy="4325938"/>
          </a:xfrm>
          <a:prstGeom prst="line">
            <a:avLst/>
          </a:prstGeom>
          <a:noFill/>
          <a:ln w="6350" cap="flat">
            <a:solidFill>
              <a:srgbClr val="B0A72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027" name="Line 74">
            <a:extLst>
              <a:ext uri="{FF2B5EF4-FFF2-40B4-BE49-F238E27FC236}">
                <a16:creationId xmlns:a16="http://schemas.microsoft.com/office/drawing/2014/main" id="{8F279A6B-6B92-C657-C63C-BAD53D327471}"/>
              </a:ext>
            </a:extLst>
          </p:cNvPr>
          <p:cNvSpPr>
            <a:spLocks noChangeShapeType="1"/>
          </p:cNvSpPr>
          <p:nvPr/>
        </p:nvSpPr>
        <p:spPr bwMode="auto">
          <a:xfrm>
            <a:off x="3422651" y="1031876"/>
            <a:ext cx="8134350" cy="0"/>
          </a:xfrm>
          <a:prstGeom prst="line">
            <a:avLst/>
          </a:prstGeom>
          <a:noFill/>
          <a:ln w="6350" cap="flat">
            <a:solidFill>
              <a:srgbClr val="B0A72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029" name="Rectangle 76">
            <a:extLst>
              <a:ext uri="{FF2B5EF4-FFF2-40B4-BE49-F238E27FC236}">
                <a16:creationId xmlns:a16="http://schemas.microsoft.com/office/drawing/2014/main" id="{47DEC41A-E872-C298-6236-AE3EDB52D657}"/>
              </a:ext>
            </a:extLst>
          </p:cNvPr>
          <p:cNvSpPr>
            <a:spLocks noChangeArrowheads="1"/>
          </p:cNvSpPr>
          <p:nvPr/>
        </p:nvSpPr>
        <p:spPr bwMode="auto">
          <a:xfrm>
            <a:off x="8936038" y="1085851"/>
            <a:ext cx="7461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1" i="0" u="none" strike="noStrike" cap="none" normalizeH="0" baseline="0">
                <a:ln>
                  <a:noFill/>
                </a:ln>
                <a:solidFill>
                  <a:srgbClr val="FFFFFF"/>
                </a:solidFill>
                <a:effectLst/>
                <a:latin typeface="Arial" panose="020B0604020202020204" pitchFamily="34" charset="0"/>
              </a:rPr>
              <a:t>Labor</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030" name="Rectangle 77">
            <a:extLst>
              <a:ext uri="{FF2B5EF4-FFF2-40B4-BE49-F238E27FC236}">
                <a16:creationId xmlns:a16="http://schemas.microsoft.com/office/drawing/2014/main" id="{00B7F9BD-0E73-300B-C4A7-7F85A429F4B0}"/>
              </a:ext>
            </a:extLst>
          </p:cNvPr>
          <p:cNvSpPr>
            <a:spLocks noChangeArrowheads="1"/>
          </p:cNvSpPr>
          <p:nvPr/>
        </p:nvSpPr>
        <p:spPr bwMode="auto">
          <a:xfrm>
            <a:off x="9572626" y="1085851"/>
            <a:ext cx="18573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1" i="0" u="none" strike="noStrike" cap="none" normalizeH="0" baseline="0">
                <a:ln>
                  <a:noFill/>
                </a:ln>
                <a:solidFill>
                  <a:srgbClr val="FFFFFF"/>
                </a:solidFill>
                <a:effectLst/>
                <a:latin typeface="Arial" panose="020B0604020202020204" pitchFamily="34" charset="0"/>
              </a:rPr>
              <a:t>-</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031" name="Rectangle 78">
            <a:extLst>
              <a:ext uri="{FF2B5EF4-FFF2-40B4-BE49-F238E27FC236}">
                <a16:creationId xmlns:a16="http://schemas.microsoft.com/office/drawing/2014/main" id="{06AC804B-5D3C-4FF8-71F3-07D0C99E2DAF}"/>
              </a:ext>
            </a:extLst>
          </p:cNvPr>
          <p:cNvSpPr>
            <a:spLocks noChangeArrowheads="1"/>
          </p:cNvSpPr>
          <p:nvPr/>
        </p:nvSpPr>
        <p:spPr bwMode="auto">
          <a:xfrm>
            <a:off x="9648826" y="1085851"/>
            <a:ext cx="101123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1" i="0" u="none" strike="noStrike" cap="none" normalizeH="0" baseline="0">
                <a:ln>
                  <a:noFill/>
                </a:ln>
                <a:solidFill>
                  <a:srgbClr val="FFFFFF"/>
                </a:solidFill>
                <a:effectLst/>
                <a:latin typeface="Arial" panose="020B0604020202020204" pitchFamily="34" charset="0"/>
              </a:rPr>
              <a:t>Diamant</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032" name="Rectangle 79">
            <a:extLst>
              <a:ext uri="{FF2B5EF4-FFF2-40B4-BE49-F238E27FC236}">
                <a16:creationId xmlns:a16="http://schemas.microsoft.com/office/drawing/2014/main" id="{D25527C4-9E34-920A-E8B2-4FB3B042E44E}"/>
              </a:ext>
            </a:extLst>
          </p:cNvPr>
          <p:cNvSpPr>
            <a:spLocks noChangeArrowheads="1"/>
          </p:cNvSpPr>
          <p:nvPr/>
        </p:nvSpPr>
        <p:spPr bwMode="auto">
          <a:xfrm>
            <a:off x="6227763" y="1085851"/>
            <a:ext cx="70643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1" i="0" u="none" strike="noStrike" cap="none" normalizeH="0" baseline="0">
                <a:ln>
                  <a:noFill/>
                </a:ln>
                <a:solidFill>
                  <a:srgbClr val="FFFFFF"/>
                </a:solidFill>
                <a:effectLst/>
                <a:latin typeface="Arial" panose="020B0604020202020204" pitchFamily="34" charset="0"/>
              </a:rPr>
              <a:t>Natur</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033" name="Rectangle 80">
            <a:extLst>
              <a:ext uri="{FF2B5EF4-FFF2-40B4-BE49-F238E27FC236}">
                <a16:creationId xmlns:a16="http://schemas.microsoft.com/office/drawing/2014/main" id="{CB57ABDF-3777-4308-EDE1-9AC2A33B03E2}"/>
              </a:ext>
            </a:extLst>
          </p:cNvPr>
          <p:cNvSpPr>
            <a:spLocks noChangeArrowheads="1"/>
          </p:cNvSpPr>
          <p:nvPr/>
        </p:nvSpPr>
        <p:spPr bwMode="auto">
          <a:xfrm>
            <a:off x="6823076" y="1085851"/>
            <a:ext cx="18573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1" i="0" u="none" strike="noStrike" cap="none" normalizeH="0" baseline="0">
                <a:ln>
                  <a:noFill/>
                </a:ln>
                <a:solidFill>
                  <a:srgbClr val="FFFFFF"/>
                </a:solidFill>
                <a:effectLst/>
                <a:latin typeface="Arial" panose="020B0604020202020204" pitchFamily="34" charset="0"/>
              </a:rPr>
              <a:t>-</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034" name="Rectangle 81">
            <a:extLst>
              <a:ext uri="{FF2B5EF4-FFF2-40B4-BE49-F238E27FC236}">
                <a16:creationId xmlns:a16="http://schemas.microsoft.com/office/drawing/2014/main" id="{E1F9E658-8994-C4E0-0CEA-A96FD43C871C}"/>
              </a:ext>
            </a:extLst>
          </p:cNvPr>
          <p:cNvSpPr>
            <a:spLocks noChangeArrowheads="1"/>
          </p:cNvSpPr>
          <p:nvPr/>
        </p:nvSpPr>
        <p:spPr bwMode="auto">
          <a:xfrm>
            <a:off x="6899276" y="1085851"/>
            <a:ext cx="101123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1" i="0" u="none" strike="noStrike" cap="none" normalizeH="0" baseline="0">
                <a:ln>
                  <a:noFill/>
                </a:ln>
                <a:solidFill>
                  <a:srgbClr val="FFFFFF"/>
                </a:solidFill>
                <a:effectLst/>
                <a:latin typeface="Arial" panose="020B0604020202020204" pitchFamily="34" charset="0"/>
              </a:rPr>
              <a:t>Diamant</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035" name="Rectangle 82">
            <a:extLst>
              <a:ext uri="{FF2B5EF4-FFF2-40B4-BE49-F238E27FC236}">
                <a16:creationId xmlns:a16="http://schemas.microsoft.com/office/drawing/2014/main" id="{5EC5A2C2-995C-DC34-EC2B-26094C346E55}"/>
              </a:ext>
            </a:extLst>
          </p:cNvPr>
          <p:cNvSpPr>
            <a:spLocks noChangeArrowheads="1"/>
          </p:cNvSpPr>
          <p:nvPr/>
        </p:nvSpPr>
        <p:spPr bwMode="auto">
          <a:xfrm>
            <a:off x="3517901" y="1085851"/>
            <a:ext cx="113823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1" i="0" u="none" strike="noStrike" cap="none" normalizeH="0" baseline="0">
                <a:ln>
                  <a:noFill/>
                </a:ln>
                <a:solidFill>
                  <a:srgbClr val="FFFFFF"/>
                </a:solidFill>
                <a:effectLst/>
                <a:latin typeface="Arial" panose="020B0604020202020204" pitchFamily="34" charset="0"/>
              </a:rPr>
              <a:t>Pro Karat</a:t>
            </a:r>
            <a:endParaRPr kumimoji="0" lang="de-DE" altLang="de-DE" sz="1800" b="0" i="0" u="none" strike="noStrike" cap="none" normalizeH="0" baseline="0">
              <a:ln>
                <a:noFill/>
              </a:ln>
              <a:solidFill>
                <a:schemeClr val="tx1"/>
              </a:solidFill>
              <a:effectLst/>
              <a:latin typeface="Arial" panose="020B0604020202020204" pitchFamily="34" charset="0"/>
            </a:endParaRPr>
          </a:p>
        </p:txBody>
      </p:sp>
      <p:grpSp>
        <p:nvGrpSpPr>
          <p:cNvPr id="1075" name="Group 1074">
            <a:extLst>
              <a:ext uri="{FF2B5EF4-FFF2-40B4-BE49-F238E27FC236}">
                <a16:creationId xmlns:a16="http://schemas.microsoft.com/office/drawing/2014/main" id="{EBCDD286-65BF-BAE4-F7CD-6D7FABA96D23}"/>
              </a:ext>
            </a:extLst>
          </p:cNvPr>
          <p:cNvGrpSpPr/>
          <p:nvPr/>
        </p:nvGrpSpPr>
        <p:grpSpPr>
          <a:xfrm>
            <a:off x="3430508" y="1412074"/>
            <a:ext cx="8134350" cy="371475"/>
            <a:chOff x="3422651" y="1403351"/>
            <a:chExt cx="8134350" cy="371475"/>
          </a:xfrm>
        </p:grpSpPr>
        <p:sp>
          <p:nvSpPr>
            <p:cNvPr id="12" name="Rectangle 7">
              <a:extLst>
                <a:ext uri="{FF2B5EF4-FFF2-40B4-BE49-F238E27FC236}">
                  <a16:creationId xmlns:a16="http://schemas.microsoft.com/office/drawing/2014/main" id="{A5B7BF1C-6B15-ACF3-2AFD-FF547F6769C3}"/>
                </a:ext>
              </a:extLst>
            </p:cNvPr>
            <p:cNvSpPr>
              <a:spLocks noChangeArrowheads="1"/>
            </p:cNvSpPr>
            <p:nvPr/>
          </p:nvSpPr>
          <p:spPr bwMode="auto">
            <a:xfrm>
              <a:off x="3425826" y="1504951"/>
              <a:ext cx="8128000" cy="269875"/>
            </a:xfrm>
            <a:prstGeom prst="rect">
              <a:avLst/>
            </a:prstGeom>
            <a:solidFill>
              <a:srgbClr val="D8D2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32" name="Rectangle 27">
              <a:extLst>
                <a:ext uri="{FF2B5EF4-FFF2-40B4-BE49-F238E27FC236}">
                  <a16:creationId xmlns:a16="http://schemas.microsoft.com/office/drawing/2014/main" id="{317730DB-8774-7C77-F918-276E02B54990}"/>
                </a:ext>
              </a:extLst>
            </p:cNvPr>
            <p:cNvSpPr>
              <a:spLocks noChangeArrowheads="1"/>
            </p:cNvSpPr>
            <p:nvPr/>
          </p:nvSpPr>
          <p:spPr bwMode="auto">
            <a:xfrm>
              <a:off x="3425826" y="1403351"/>
              <a:ext cx="2709863" cy="371475"/>
            </a:xfrm>
            <a:prstGeom prst="rect">
              <a:avLst/>
            </a:prstGeom>
            <a:solidFill>
              <a:srgbClr val="B0A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pic>
          <p:nvPicPr>
            <p:cNvPr id="1052" name="Picture 28">
              <a:extLst>
                <a:ext uri="{FF2B5EF4-FFF2-40B4-BE49-F238E27FC236}">
                  <a16:creationId xmlns:a16="http://schemas.microsoft.com/office/drawing/2014/main" id="{0370E994-6327-B7E9-19AA-73346C353F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5826" y="1403351"/>
              <a:ext cx="2708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29">
              <a:extLst>
                <a:ext uri="{FF2B5EF4-FFF2-40B4-BE49-F238E27FC236}">
                  <a16:creationId xmlns:a16="http://schemas.microsoft.com/office/drawing/2014/main" id="{E32F8262-16FC-65FC-C349-BE07A67EE4CA}"/>
                </a:ext>
              </a:extLst>
            </p:cNvPr>
            <p:cNvSpPr>
              <a:spLocks noChangeArrowheads="1"/>
            </p:cNvSpPr>
            <p:nvPr/>
          </p:nvSpPr>
          <p:spPr bwMode="auto">
            <a:xfrm>
              <a:off x="3425826" y="1403351"/>
              <a:ext cx="2709863" cy="371475"/>
            </a:xfrm>
            <a:prstGeom prst="rect">
              <a:avLst/>
            </a:prstGeom>
            <a:solidFill>
              <a:srgbClr val="B0A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34" name="Rectangle 30">
              <a:extLst>
                <a:ext uri="{FF2B5EF4-FFF2-40B4-BE49-F238E27FC236}">
                  <a16:creationId xmlns:a16="http://schemas.microsoft.com/office/drawing/2014/main" id="{B8F12900-6EE3-A05A-DFED-554921B95CBF}"/>
                </a:ext>
              </a:extLst>
            </p:cNvPr>
            <p:cNvSpPr>
              <a:spLocks noChangeArrowheads="1"/>
            </p:cNvSpPr>
            <p:nvPr/>
          </p:nvSpPr>
          <p:spPr bwMode="auto">
            <a:xfrm>
              <a:off x="6134101" y="1403351"/>
              <a:ext cx="2709863" cy="371475"/>
            </a:xfrm>
            <a:prstGeom prst="rect">
              <a:avLst/>
            </a:prstGeom>
            <a:solidFill>
              <a:srgbClr val="B0A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pic>
          <p:nvPicPr>
            <p:cNvPr id="1055" name="Picture 31">
              <a:extLst>
                <a:ext uri="{FF2B5EF4-FFF2-40B4-BE49-F238E27FC236}">
                  <a16:creationId xmlns:a16="http://schemas.microsoft.com/office/drawing/2014/main" id="{DFEDA6B7-2A56-C173-A8E0-6DD893A902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101" y="1403351"/>
              <a:ext cx="2709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2">
              <a:extLst>
                <a:ext uri="{FF2B5EF4-FFF2-40B4-BE49-F238E27FC236}">
                  <a16:creationId xmlns:a16="http://schemas.microsoft.com/office/drawing/2014/main" id="{597B2757-970C-FA2B-DDC9-FC89BA5D1E16}"/>
                </a:ext>
              </a:extLst>
            </p:cNvPr>
            <p:cNvSpPr>
              <a:spLocks noChangeArrowheads="1"/>
            </p:cNvSpPr>
            <p:nvPr/>
          </p:nvSpPr>
          <p:spPr bwMode="auto">
            <a:xfrm>
              <a:off x="6134101" y="1403351"/>
              <a:ext cx="2709863" cy="371475"/>
            </a:xfrm>
            <a:prstGeom prst="rect">
              <a:avLst/>
            </a:prstGeom>
            <a:solidFill>
              <a:srgbClr val="B0A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36" name="Rectangle 33">
              <a:extLst>
                <a:ext uri="{FF2B5EF4-FFF2-40B4-BE49-F238E27FC236}">
                  <a16:creationId xmlns:a16="http://schemas.microsoft.com/office/drawing/2014/main" id="{8CB16490-7BDC-4D3E-528F-5ECB6E649A56}"/>
                </a:ext>
              </a:extLst>
            </p:cNvPr>
            <p:cNvSpPr>
              <a:spLocks noChangeArrowheads="1"/>
            </p:cNvSpPr>
            <p:nvPr/>
          </p:nvSpPr>
          <p:spPr bwMode="auto">
            <a:xfrm>
              <a:off x="8843963" y="1403351"/>
              <a:ext cx="2709863" cy="371475"/>
            </a:xfrm>
            <a:prstGeom prst="rect">
              <a:avLst/>
            </a:prstGeom>
            <a:solidFill>
              <a:srgbClr val="B0A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pic>
          <p:nvPicPr>
            <p:cNvPr id="1058" name="Picture 34">
              <a:extLst>
                <a:ext uri="{FF2B5EF4-FFF2-40B4-BE49-F238E27FC236}">
                  <a16:creationId xmlns:a16="http://schemas.microsoft.com/office/drawing/2014/main" id="{DF9A5979-8BAC-3084-B3D5-B86F304836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3963" y="1403351"/>
              <a:ext cx="2709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5">
              <a:extLst>
                <a:ext uri="{FF2B5EF4-FFF2-40B4-BE49-F238E27FC236}">
                  <a16:creationId xmlns:a16="http://schemas.microsoft.com/office/drawing/2014/main" id="{083FB77C-B82E-1B97-5FEC-60CAE9249E93}"/>
                </a:ext>
              </a:extLst>
            </p:cNvPr>
            <p:cNvSpPr>
              <a:spLocks noChangeArrowheads="1"/>
            </p:cNvSpPr>
            <p:nvPr/>
          </p:nvSpPr>
          <p:spPr bwMode="auto">
            <a:xfrm>
              <a:off x="8843963" y="1403351"/>
              <a:ext cx="2709863" cy="371475"/>
            </a:xfrm>
            <a:prstGeom prst="rect">
              <a:avLst/>
            </a:prstGeom>
            <a:solidFill>
              <a:srgbClr val="B0A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58" name="Line 65">
              <a:extLst>
                <a:ext uri="{FF2B5EF4-FFF2-40B4-BE49-F238E27FC236}">
                  <a16:creationId xmlns:a16="http://schemas.microsoft.com/office/drawing/2014/main" id="{5038AF83-707E-16AB-EDA1-BF093FA22CFB}"/>
                </a:ext>
              </a:extLst>
            </p:cNvPr>
            <p:cNvSpPr>
              <a:spLocks noChangeShapeType="1"/>
            </p:cNvSpPr>
            <p:nvPr/>
          </p:nvSpPr>
          <p:spPr bwMode="auto">
            <a:xfrm>
              <a:off x="3422651" y="1403351"/>
              <a:ext cx="8134350" cy="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59" name="Line 66">
              <a:extLst>
                <a:ext uri="{FF2B5EF4-FFF2-40B4-BE49-F238E27FC236}">
                  <a16:creationId xmlns:a16="http://schemas.microsoft.com/office/drawing/2014/main" id="{77FF7045-1A83-B4A3-A0A3-97C94A2EA289}"/>
                </a:ext>
              </a:extLst>
            </p:cNvPr>
            <p:cNvSpPr>
              <a:spLocks noChangeShapeType="1"/>
            </p:cNvSpPr>
            <p:nvPr/>
          </p:nvSpPr>
          <p:spPr bwMode="auto">
            <a:xfrm>
              <a:off x="3422651" y="1773238"/>
              <a:ext cx="8134350" cy="0"/>
            </a:xfrm>
            <a:prstGeom prst="line">
              <a:avLst/>
            </a:prstGeom>
            <a:noFill/>
            <a:ln w="6350" cap="flat">
              <a:solidFill>
                <a:srgbClr val="B0A72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036" name="Rectangle 83">
              <a:extLst>
                <a:ext uri="{FF2B5EF4-FFF2-40B4-BE49-F238E27FC236}">
                  <a16:creationId xmlns:a16="http://schemas.microsoft.com/office/drawing/2014/main" id="{7737FCE4-657E-05EE-3AC7-25F89449892B}"/>
                </a:ext>
              </a:extLst>
            </p:cNvPr>
            <p:cNvSpPr>
              <a:spLocks noChangeArrowheads="1"/>
            </p:cNvSpPr>
            <p:nvPr/>
          </p:nvSpPr>
          <p:spPr bwMode="auto">
            <a:xfrm>
              <a:off x="8936038" y="1466851"/>
              <a:ext cx="673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Arial" panose="020B0604020202020204" pitchFamily="34" charset="0"/>
                </a:rPr>
                <a:t>0..2 L</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037" name="Rectangle 84">
              <a:extLst>
                <a:ext uri="{FF2B5EF4-FFF2-40B4-BE49-F238E27FC236}">
                  <a16:creationId xmlns:a16="http://schemas.microsoft.com/office/drawing/2014/main" id="{2294E949-E311-C7B4-8BE3-7DB5C59A50FF}"/>
                </a:ext>
              </a:extLst>
            </p:cNvPr>
            <p:cNvSpPr>
              <a:spLocks noChangeArrowheads="1"/>
            </p:cNvSpPr>
            <p:nvPr/>
          </p:nvSpPr>
          <p:spPr bwMode="auto">
            <a:xfrm>
              <a:off x="6227763" y="1466851"/>
              <a:ext cx="544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Arial" panose="020B0604020202020204" pitchFamily="34" charset="0"/>
                </a:rPr>
                <a:t>96 L</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038" name="Rectangle 85">
              <a:extLst>
                <a:ext uri="{FF2B5EF4-FFF2-40B4-BE49-F238E27FC236}">
                  <a16:creationId xmlns:a16="http://schemas.microsoft.com/office/drawing/2014/main" id="{EAC61E94-B189-8664-94B0-7943B2DF0B13}"/>
                </a:ext>
              </a:extLst>
            </p:cNvPr>
            <p:cNvSpPr>
              <a:spLocks noChangeArrowheads="1"/>
            </p:cNvSpPr>
            <p:nvPr/>
          </p:nvSpPr>
          <p:spPr bwMode="auto">
            <a:xfrm>
              <a:off x="3517901" y="1466851"/>
              <a:ext cx="1892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Arial" panose="020B0604020202020204" pitchFamily="34" charset="0"/>
                </a:rPr>
                <a:t>Wasserverbrauch</a:t>
              </a:r>
              <a:endParaRPr kumimoji="0" lang="de-DE" altLang="de-DE" sz="1800" b="0" i="0" u="none" strike="noStrike" cap="none" normalizeH="0" baseline="0">
                <a:ln>
                  <a:noFill/>
                </a:ln>
                <a:solidFill>
                  <a:schemeClr val="tx1"/>
                </a:solidFill>
                <a:effectLst/>
                <a:latin typeface="Arial" panose="020B0604020202020204" pitchFamily="34" charset="0"/>
              </a:endParaRPr>
            </a:p>
          </p:txBody>
        </p:sp>
      </p:grpSp>
      <p:grpSp>
        <p:nvGrpSpPr>
          <p:cNvPr id="1077" name="Group 1076">
            <a:extLst>
              <a:ext uri="{FF2B5EF4-FFF2-40B4-BE49-F238E27FC236}">
                <a16:creationId xmlns:a16="http://schemas.microsoft.com/office/drawing/2014/main" id="{737366A6-4717-41FD-3DF0-D50E706244BF}"/>
              </a:ext>
            </a:extLst>
          </p:cNvPr>
          <p:cNvGrpSpPr/>
          <p:nvPr/>
        </p:nvGrpSpPr>
        <p:grpSpPr>
          <a:xfrm>
            <a:off x="3422651" y="1774826"/>
            <a:ext cx="8134350" cy="404813"/>
            <a:chOff x="3422651" y="1774826"/>
            <a:chExt cx="8134350" cy="404813"/>
          </a:xfrm>
        </p:grpSpPr>
        <p:sp>
          <p:nvSpPr>
            <p:cNvPr id="13" name="Rectangle 8">
              <a:extLst>
                <a:ext uri="{FF2B5EF4-FFF2-40B4-BE49-F238E27FC236}">
                  <a16:creationId xmlns:a16="http://schemas.microsoft.com/office/drawing/2014/main" id="{60F763B0-7414-AFD3-EAA5-D19943375CD6}"/>
                </a:ext>
              </a:extLst>
            </p:cNvPr>
            <p:cNvSpPr>
              <a:spLocks noChangeArrowheads="1"/>
            </p:cNvSpPr>
            <p:nvPr/>
          </p:nvSpPr>
          <p:spPr bwMode="auto">
            <a:xfrm>
              <a:off x="3425826" y="1774826"/>
              <a:ext cx="8128000" cy="404813"/>
            </a:xfrm>
            <a:prstGeom prst="rect">
              <a:avLst/>
            </a:prstGeom>
            <a:solidFill>
              <a:srgbClr val="D6D1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60" name="Line 67">
              <a:extLst>
                <a:ext uri="{FF2B5EF4-FFF2-40B4-BE49-F238E27FC236}">
                  <a16:creationId xmlns:a16="http://schemas.microsoft.com/office/drawing/2014/main" id="{8560AA50-9B59-C6AB-8FF0-74785558E029}"/>
                </a:ext>
              </a:extLst>
            </p:cNvPr>
            <p:cNvSpPr>
              <a:spLocks noChangeShapeType="1"/>
            </p:cNvSpPr>
            <p:nvPr/>
          </p:nvSpPr>
          <p:spPr bwMode="auto">
            <a:xfrm>
              <a:off x="3422651" y="2144713"/>
              <a:ext cx="8134350" cy="0"/>
            </a:xfrm>
            <a:prstGeom prst="line">
              <a:avLst/>
            </a:prstGeom>
            <a:noFill/>
            <a:ln w="6350" cap="flat">
              <a:solidFill>
                <a:srgbClr val="B0A72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039" name="Rectangle 86">
              <a:extLst>
                <a:ext uri="{FF2B5EF4-FFF2-40B4-BE49-F238E27FC236}">
                  <a16:creationId xmlns:a16="http://schemas.microsoft.com/office/drawing/2014/main" id="{1B4A4DC5-A666-7B00-D036-D0B5F6F0FF26}"/>
                </a:ext>
              </a:extLst>
            </p:cNvPr>
            <p:cNvSpPr>
              <a:spLocks noChangeArrowheads="1"/>
            </p:cNvSpPr>
            <p:nvPr/>
          </p:nvSpPr>
          <p:spPr bwMode="auto">
            <a:xfrm>
              <a:off x="8936038" y="1839913"/>
              <a:ext cx="722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Arial" panose="020B0604020202020204" pitchFamily="34" charset="0"/>
                </a:rPr>
                <a:t>0.5 kg</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040" name="Rectangle 87">
              <a:extLst>
                <a:ext uri="{FF2B5EF4-FFF2-40B4-BE49-F238E27FC236}">
                  <a16:creationId xmlns:a16="http://schemas.microsoft.com/office/drawing/2014/main" id="{989B6769-C76F-43AF-F6E1-55896FFFAAAC}"/>
                </a:ext>
              </a:extLst>
            </p:cNvPr>
            <p:cNvSpPr>
              <a:spLocks noChangeArrowheads="1"/>
            </p:cNvSpPr>
            <p:nvPr/>
          </p:nvSpPr>
          <p:spPr bwMode="auto">
            <a:xfrm>
              <a:off x="6227763" y="1839913"/>
              <a:ext cx="963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Arial" panose="020B0604020202020204" pitchFamily="34" charset="0"/>
                </a:rPr>
                <a:t>2’600 kg</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041" name="Rectangle 88">
              <a:extLst>
                <a:ext uri="{FF2B5EF4-FFF2-40B4-BE49-F238E27FC236}">
                  <a16:creationId xmlns:a16="http://schemas.microsoft.com/office/drawing/2014/main" id="{6588509B-C681-BEAE-7CDF-EB729E6C10DD}"/>
                </a:ext>
              </a:extLst>
            </p:cNvPr>
            <p:cNvSpPr>
              <a:spLocks noChangeArrowheads="1"/>
            </p:cNvSpPr>
            <p:nvPr/>
          </p:nvSpPr>
          <p:spPr bwMode="auto">
            <a:xfrm>
              <a:off x="3517901" y="1839913"/>
              <a:ext cx="13954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Arial" panose="020B0604020202020204" pitchFamily="34" charset="0"/>
                </a:rPr>
                <a:t>Mineralabfall</a:t>
              </a:r>
              <a:endParaRPr kumimoji="0" lang="de-DE" altLang="de-DE" sz="1800" b="0" i="0" u="none" strike="noStrike" cap="none" normalizeH="0" baseline="0">
                <a:ln>
                  <a:noFill/>
                </a:ln>
                <a:solidFill>
                  <a:schemeClr val="tx1"/>
                </a:solidFill>
                <a:effectLst/>
                <a:latin typeface="Arial" panose="020B0604020202020204" pitchFamily="34" charset="0"/>
              </a:endParaRPr>
            </a:p>
          </p:txBody>
        </p:sp>
      </p:grpSp>
      <p:grpSp>
        <p:nvGrpSpPr>
          <p:cNvPr id="1078" name="Group 1077">
            <a:extLst>
              <a:ext uri="{FF2B5EF4-FFF2-40B4-BE49-F238E27FC236}">
                <a16:creationId xmlns:a16="http://schemas.microsoft.com/office/drawing/2014/main" id="{87964367-2DEC-F667-A448-E9367ACE5BAD}"/>
              </a:ext>
            </a:extLst>
          </p:cNvPr>
          <p:cNvGrpSpPr/>
          <p:nvPr/>
        </p:nvGrpSpPr>
        <p:grpSpPr>
          <a:xfrm>
            <a:off x="3422651" y="2143126"/>
            <a:ext cx="8134350" cy="385762"/>
            <a:chOff x="3422651" y="2143126"/>
            <a:chExt cx="8134350" cy="385762"/>
          </a:xfrm>
        </p:grpSpPr>
        <p:sp>
          <p:nvSpPr>
            <p:cNvPr id="14" name="Rectangle 9">
              <a:extLst>
                <a:ext uri="{FF2B5EF4-FFF2-40B4-BE49-F238E27FC236}">
                  <a16:creationId xmlns:a16="http://schemas.microsoft.com/office/drawing/2014/main" id="{7EF3CE4B-BFF3-C1ED-FB30-2678EC58A0D8}"/>
                </a:ext>
              </a:extLst>
            </p:cNvPr>
            <p:cNvSpPr>
              <a:spLocks noChangeArrowheads="1"/>
            </p:cNvSpPr>
            <p:nvPr/>
          </p:nvSpPr>
          <p:spPr bwMode="auto">
            <a:xfrm>
              <a:off x="3425826" y="2179638"/>
              <a:ext cx="8128000" cy="269875"/>
            </a:xfrm>
            <a:prstGeom prst="rect">
              <a:avLst/>
            </a:prstGeom>
            <a:solidFill>
              <a:srgbClr val="D5C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38" name="Rectangle 36">
              <a:extLst>
                <a:ext uri="{FF2B5EF4-FFF2-40B4-BE49-F238E27FC236}">
                  <a16:creationId xmlns:a16="http://schemas.microsoft.com/office/drawing/2014/main" id="{33055D5F-C763-CF17-E657-C5CAFBD29C9E}"/>
                </a:ext>
              </a:extLst>
            </p:cNvPr>
            <p:cNvSpPr>
              <a:spLocks noChangeArrowheads="1"/>
            </p:cNvSpPr>
            <p:nvPr/>
          </p:nvSpPr>
          <p:spPr bwMode="auto">
            <a:xfrm>
              <a:off x="3425826" y="2143126"/>
              <a:ext cx="2709863" cy="373063"/>
            </a:xfrm>
            <a:prstGeom prst="rect">
              <a:avLst/>
            </a:prstGeom>
            <a:solidFill>
              <a:srgbClr val="B0A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pic>
          <p:nvPicPr>
            <p:cNvPr id="1061" name="Picture 37">
              <a:extLst>
                <a:ext uri="{FF2B5EF4-FFF2-40B4-BE49-F238E27FC236}">
                  <a16:creationId xmlns:a16="http://schemas.microsoft.com/office/drawing/2014/main" id="{E29859E8-97FB-E89B-2C8D-84D69FC820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5826" y="2144713"/>
              <a:ext cx="27082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38">
              <a:extLst>
                <a:ext uri="{FF2B5EF4-FFF2-40B4-BE49-F238E27FC236}">
                  <a16:creationId xmlns:a16="http://schemas.microsoft.com/office/drawing/2014/main" id="{01F5D6DA-7641-1B21-AC1F-629DBE4BAE04}"/>
                </a:ext>
              </a:extLst>
            </p:cNvPr>
            <p:cNvSpPr>
              <a:spLocks noChangeArrowheads="1"/>
            </p:cNvSpPr>
            <p:nvPr/>
          </p:nvSpPr>
          <p:spPr bwMode="auto">
            <a:xfrm>
              <a:off x="3425826" y="2143126"/>
              <a:ext cx="2709863" cy="373063"/>
            </a:xfrm>
            <a:prstGeom prst="rect">
              <a:avLst/>
            </a:prstGeom>
            <a:solidFill>
              <a:srgbClr val="B0A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40" name="Rectangle 39">
              <a:extLst>
                <a:ext uri="{FF2B5EF4-FFF2-40B4-BE49-F238E27FC236}">
                  <a16:creationId xmlns:a16="http://schemas.microsoft.com/office/drawing/2014/main" id="{D7BDF3D4-FA67-F5C8-33AB-E50D722BA651}"/>
                </a:ext>
              </a:extLst>
            </p:cNvPr>
            <p:cNvSpPr>
              <a:spLocks noChangeArrowheads="1"/>
            </p:cNvSpPr>
            <p:nvPr/>
          </p:nvSpPr>
          <p:spPr bwMode="auto">
            <a:xfrm>
              <a:off x="6134101" y="2143126"/>
              <a:ext cx="2709863" cy="373063"/>
            </a:xfrm>
            <a:prstGeom prst="rect">
              <a:avLst/>
            </a:prstGeom>
            <a:solidFill>
              <a:srgbClr val="B0A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pic>
          <p:nvPicPr>
            <p:cNvPr id="1064" name="Picture 40">
              <a:extLst>
                <a:ext uri="{FF2B5EF4-FFF2-40B4-BE49-F238E27FC236}">
                  <a16:creationId xmlns:a16="http://schemas.microsoft.com/office/drawing/2014/main" id="{231360EA-2FA3-B682-2766-46AA59FD3B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4101" y="2144713"/>
              <a:ext cx="270986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1">
              <a:extLst>
                <a:ext uri="{FF2B5EF4-FFF2-40B4-BE49-F238E27FC236}">
                  <a16:creationId xmlns:a16="http://schemas.microsoft.com/office/drawing/2014/main" id="{76CCB303-0281-4E0B-D494-9B99A8FD7B96}"/>
                </a:ext>
              </a:extLst>
            </p:cNvPr>
            <p:cNvSpPr>
              <a:spLocks noChangeArrowheads="1"/>
            </p:cNvSpPr>
            <p:nvPr/>
          </p:nvSpPr>
          <p:spPr bwMode="auto">
            <a:xfrm>
              <a:off x="6134101" y="2143126"/>
              <a:ext cx="2709863" cy="373063"/>
            </a:xfrm>
            <a:prstGeom prst="rect">
              <a:avLst/>
            </a:prstGeom>
            <a:solidFill>
              <a:srgbClr val="B0A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42" name="Rectangle 42">
              <a:extLst>
                <a:ext uri="{FF2B5EF4-FFF2-40B4-BE49-F238E27FC236}">
                  <a16:creationId xmlns:a16="http://schemas.microsoft.com/office/drawing/2014/main" id="{E1D4BCCB-EF3C-2FC6-4AD3-21392E40B2BA}"/>
                </a:ext>
              </a:extLst>
            </p:cNvPr>
            <p:cNvSpPr>
              <a:spLocks noChangeArrowheads="1"/>
            </p:cNvSpPr>
            <p:nvPr/>
          </p:nvSpPr>
          <p:spPr bwMode="auto">
            <a:xfrm>
              <a:off x="8843963" y="2143126"/>
              <a:ext cx="2709863" cy="373063"/>
            </a:xfrm>
            <a:prstGeom prst="rect">
              <a:avLst/>
            </a:prstGeom>
            <a:solidFill>
              <a:srgbClr val="B0A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pic>
          <p:nvPicPr>
            <p:cNvPr id="1067" name="Picture 43">
              <a:extLst>
                <a:ext uri="{FF2B5EF4-FFF2-40B4-BE49-F238E27FC236}">
                  <a16:creationId xmlns:a16="http://schemas.microsoft.com/office/drawing/2014/main" id="{950A3796-23E1-3454-36B5-F36878E0BC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43963" y="2144713"/>
              <a:ext cx="270986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44">
              <a:extLst>
                <a:ext uri="{FF2B5EF4-FFF2-40B4-BE49-F238E27FC236}">
                  <a16:creationId xmlns:a16="http://schemas.microsoft.com/office/drawing/2014/main" id="{1CD8C43F-2E02-8164-EF05-DAEE692906A0}"/>
                </a:ext>
              </a:extLst>
            </p:cNvPr>
            <p:cNvSpPr>
              <a:spLocks noChangeArrowheads="1"/>
            </p:cNvSpPr>
            <p:nvPr/>
          </p:nvSpPr>
          <p:spPr bwMode="auto">
            <a:xfrm>
              <a:off x="8843963" y="2143126"/>
              <a:ext cx="2709863" cy="373063"/>
            </a:xfrm>
            <a:prstGeom prst="rect">
              <a:avLst/>
            </a:prstGeom>
            <a:solidFill>
              <a:srgbClr val="B0A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61" name="Line 68">
              <a:extLst>
                <a:ext uri="{FF2B5EF4-FFF2-40B4-BE49-F238E27FC236}">
                  <a16:creationId xmlns:a16="http://schemas.microsoft.com/office/drawing/2014/main" id="{EE9F4AC3-A27C-5591-7DC4-2717AA06F729}"/>
                </a:ext>
              </a:extLst>
            </p:cNvPr>
            <p:cNvSpPr>
              <a:spLocks noChangeShapeType="1"/>
            </p:cNvSpPr>
            <p:nvPr/>
          </p:nvSpPr>
          <p:spPr bwMode="auto">
            <a:xfrm>
              <a:off x="3422651" y="2516188"/>
              <a:ext cx="8134350" cy="0"/>
            </a:xfrm>
            <a:prstGeom prst="line">
              <a:avLst/>
            </a:prstGeom>
            <a:noFill/>
            <a:ln w="6350" cap="flat">
              <a:solidFill>
                <a:srgbClr val="B0A72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042" name="Rectangle 89">
              <a:extLst>
                <a:ext uri="{FF2B5EF4-FFF2-40B4-BE49-F238E27FC236}">
                  <a16:creationId xmlns:a16="http://schemas.microsoft.com/office/drawing/2014/main" id="{9AEC8475-47B8-E1E9-F9BD-DAAD08A072C9}"/>
                </a:ext>
              </a:extLst>
            </p:cNvPr>
            <p:cNvSpPr>
              <a:spLocks noChangeArrowheads="1"/>
            </p:cNvSpPr>
            <p:nvPr/>
          </p:nvSpPr>
          <p:spPr bwMode="auto">
            <a:xfrm>
              <a:off x="8936038" y="2208213"/>
              <a:ext cx="11160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Arial" panose="020B0604020202020204" pitchFamily="34" charset="0"/>
                </a:rPr>
                <a:t>0.0065 m</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043" name="Rectangle 90">
              <a:extLst>
                <a:ext uri="{FF2B5EF4-FFF2-40B4-BE49-F238E27FC236}">
                  <a16:creationId xmlns:a16="http://schemas.microsoft.com/office/drawing/2014/main" id="{25596747-CC66-4D7C-DB74-9D14BE3AB047}"/>
                </a:ext>
              </a:extLst>
            </p:cNvPr>
            <p:cNvSpPr>
              <a:spLocks noChangeArrowheads="1"/>
            </p:cNvSpPr>
            <p:nvPr/>
          </p:nvSpPr>
          <p:spPr bwMode="auto">
            <a:xfrm>
              <a:off x="9888538" y="2206626"/>
              <a:ext cx="150813"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Arial" panose="020B0604020202020204" pitchFamily="34" charset="0"/>
                </a:rPr>
                <a:t>2</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044" name="Rectangle 91">
              <a:extLst>
                <a:ext uri="{FF2B5EF4-FFF2-40B4-BE49-F238E27FC236}">
                  <a16:creationId xmlns:a16="http://schemas.microsoft.com/office/drawing/2014/main" id="{F5CFB553-83AD-625F-0EE5-4ABFA7E54E15}"/>
                </a:ext>
              </a:extLst>
            </p:cNvPr>
            <p:cNvSpPr>
              <a:spLocks noChangeArrowheads="1"/>
            </p:cNvSpPr>
            <p:nvPr/>
          </p:nvSpPr>
          <p:spPr bwMode="auto">
            <a:xfrm>
              <a:off x="6227763" y="2208213"/>
              <a:ext cx="50958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Arial" panose="020B0604020202020204" pitchFamily="34" charset="0"/>
                </a:rPr>
                <a:t>9 m</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045" name="Rectangle 92">
              <a:extLst>
                <a:ext uri="{FF2B5EF4-FFF2-40B4-BE49-F238E27FC236}">
                  <a16:creationId xmlns:a16="http://schemas.microsoft.com/office/drawing/2014/main" id="{39A07AD7-3A9B-E428-8DC5-A434B502394D}"/>
                </a:ext>
              </a:extLst>
            </p:cNvPr>
            <p:cNvSpPr>
              <a:spLocks noChangeArrowheads="1"/>
            </p:cNvSpPr>
            <p:nvPr/>
          </p:nvSpPr>
          <p:spPr bwMode="auto">
            <a:xfrm>
              <a:off x="6608763" y="2206626"/>
              <a:ext cx="150813"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a:ln>
                    <a:noFill/>
                  </a:ln>
                  <a:solidFill>
                    <a:srgbClr val="000000"/>
                  </a:solidFill>
                  <a:effectLst/>
                  <a:latin typeface="Arial" panose="020B0604020202020204" pitchFamily="34" charset="0"/>
                </a:rPr>
                <a:t>2</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046" name="Rectangle 93">
              <a:extLst>
                <a:ext uri="{FF2B5EF4-FFF2-40B4-BE49-F238E27FC236}">
                  <a16:creationId xmlns:a16="http://schemas.microsoft.com/office/drawing/2014/main" id="{ED4385E5-B651-2053-7283-C934D030E451}"/>
                </a:ext>
              </a:extLst>
            </p:cNvPr>
            <p:cNvSpPr>
              <a:spLocks noChangeArrowheads="1"/>
            </p:cNvSpPr>
            <p:nvPr/>
          </p:nvSpPr>
          <p:spPr bwMode="auto">
            <a:xfrm>
              <a:off x="3517901" y="2208213"/>
              <a:ext cx="17907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Arial" panose="020B0604020202020204" pitchFamily="34" charset="0"/>
                </a:rPr>
                <a:t>Landzerstörung</a:t>
              </a:r>
              <a:endParaRPr kumimoji="0" lang="de-DE" altLang="de-DE" sz="1800" b="0" i="0" u="none" strike="noStrike" cap="none" normalizeH="0" baseline="0">
                <a:ln>
                  <a:noFill/>
                </a:ln>
                <a:solidFill>
                  <a:schemeClr val="tx1"/>
                </a:solidFill>
                <a:effectLst/>
                <a:latin typeface="Arial" panose="020B0604020202020204" pitchFamily="34" charset="0"/>
              </a:endParaRPr>
            </a:p>
          </p:txBody>
        </p:sp>
      </p:grpSp>
      <p:grpSp>
        <p:nvGrpSpPr>
          <p:cNvPr id="1084" name="Group 1083">
            <a:extLst>
              <a:ext uri="{FF2B5EF4-FFF2-40B4-BE49-F238E27FC236}">
                <a16:creationId xmlns:a16="http://schemas.microsoft.com/office/drawing/2014/main" id="{EF7F2E24-F407-FD3C-1A4B-9BA444430C51}"/>
              </a:ext>
            </a:extLst>
          </p:cNvPr>
          <p:cNvGrpSpPr/>
          <p:nvPr/>
        </p:nvGrpSpPr>
        <p:grpSpPr>
          <a:xfrm>
            <a:off x="3422651" y="2510473"/>
            <a:ext cx="8134350" cy="712788"/>
            <a:chOff x="3422651" y="2449513"/>
            <a:chExt cx="8134350" cy="712788"/>
          </a:xfrm>
        </p:grpSpPr>
        <p:sp>
          <p:nvSpPr>
            <p:cNvPr id="15" name="Rectangle 10">
              <a:extLst>
                <a:ext uri="{FF2B5EF4-FFF2-40B4-BE49-F238E27FC236}">
                  <a16:creationId xmlns:a16="http://schemas.microsoft.com/office/drawing/2014/main" id="{A9B83F77-CE47-626C-19F6-CA8BC7E3E57B}"/>
                </a:ext>
              </a:extLst>
            </p:cNvPr>
            <p:cNvSpPr>
              <a:spLocks noChangeArrowheads="1"/>
            </p:cNvSpPr>
            <p:nvPr/>
          </p:nvSpPr>
          <p:spPr bwMode="auto">
            <a:xfrm>
              <a:off x="3425826" y="2449513"/>
              <a:ext cx="8128000" cy="269875"/>
            </a:xfrm>
            <a:prstGeom prst="rect">
              <a:avLst/>
            </a:prstGeom>
            <a:solidFill>
              <a:srgbClr val="D4CE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16" name="Rectangle 11">
              <a:extLst>
                <a:ext uri="{FF2B5EF4-FFF2-40B4-BE49-F238E27FC236}">
                  <a16:creationId xmlns:a16="http://schemas.microsoft.com/office/drawing/2014/main" id="{3E538DEA-F8DA-23C4-F861-D29D7D20B330}"/>
                </a:ext>
              </a:extLst>
            </p:cNvPr>
            <p:cNvSpPr>
              <a:spLocks noChangeArrowheads="1"/>
            </p:cNvSpPr>
            <p:nvPr/>
          </p:nvSpPr>
          <p:spPr bwMode="auto">
            <a:xfrm>
              <a:off x="3425826" y="2719388"/>
              <a:ext cx="8128000" cy="435292"/>
            </a:xfrm>
            <a:prstGeom prst="rect">
              <a:avLst/>
            </a:prstGeom>
            <a:solidFill>
              <a:srgbClr val="D2CC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62" name="Line 69">
              <a:extLst>
                <a:ext uri="{FF2B5EF4-FFF2-40B4-BE49-F238E27FC236}">
                  <a16:creationId xmlns:a16="http://schemas.microsoft.com/office/drawing/2014/main" id="{572892D0-6BA8-69B2-A7EF-DED84C450FC1}"/>
                </a:ext>
              </a:extLst>
            </p:cNvPr>
            <p:cNvSpPr>
              <a:spLocks noChangeShapeType="1"/>
            </p:cNvSpPr>
            <p:nvPr/>
          </p:nvSpPr>
          <p:spPr bwMode="auto">
            <a:xfrm>
              <a:off x="3422651" y="3155951"/>
              <a:ext cx="8134350" cy="0"/>
            </a:xfrm>
            <a:prstGeom prst="line">
              <a:avLst/>
            </a:prstGeom>
            <a:noFill/>
            <a:ln w="6350" cap="flat">
              <a:solidFill>
                <a:srgbClr val="B0A72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047" name="Rectangle 94">
              <a:extLst>
                <a:ext uri="{FF2B5EF4-FFF2-40B4-BE49-F238E27FC236}">
                  <a16:creationId xmlns:a16="http://schemas.microsoft.com/office/drawing/2014/main" id="{2C60243B-E238-F9BF-80CE-909E07E811DD}"/>
                </a:ext>
              </a:extLst>
            </p:cNvPr>
            <p:cNvSpPr>
              <a:spLocks noChangeArrowheads="1"/>
            </p:cNvSpPr>
            <p:nvPr/>
          </p:nvSpPr>
          <p:spPr bwMode="auto">
            <a:xfrm>
              <a:off x="8936038" y="2579688"/>
              <a:ext cx="2070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Arial" panose="020B0604020202020204" pitchFamily="34" charset="0"/>
                </a:rPr>
                <a:t>HPHT 28..215 kWh</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048" name="Rectangle 95">
              <a:extLst>
                <a:ext uri="{FF2B5EF4-FFF2-40B4-BE49-F238E27FC236}">
                  <a16:creationId xmlns:a16="http://schemas.microsoft.com/office/drawing/2014/main" id="{7D9B7A6E-F699-9E23-ACC8-E4B3F069D0AD}"/>
                </a:ext>
              </a:extLst>
            </p:cNvPr>
            <p:cNvSpPr>
              <a:spLocks noChangeArrowheads="1"/>
            </p:cNvSpPr>
            <p:nvPr/>
          </p:nvSpPr>
          <p:spPr bwMode="auto">
            <a:xfrm>
              <a:off x="8936038" y="2854326"/>
              <a:ext cx="2057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Arial" panose="020B0604020202020204" pitchFamily="34" charset="0"/>
                </a:rPr>
                <a:t>CVD   77..143 kWh</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049" name="Rectangle 96">
              <a:extLst>
                <a:ext uri="{FF2B5EF4-FFF2-40B4-BE49-F238E27FC236}">
                  <a16:creationId xmlns:a16="http://schemas.microsoft.com/office/drawing/2014/main" id="{673DE329-FF41-619E-6397-D2E29F35194D}"/>
                </a:ext>
              </a:extLst>
            </p:cNvPr>
            <p:cNvSpPr>
              <a:spLocks noChangeArrowheads="1"/>
            </p:cNvSpPr>
            <p:nvPr/>
          </p:nvSpPr>
          <p:spPr bwMode="auto">
            <a:xfrm>
              <a:off x="6227763" y="2579688"/>
              <a:ext cx="1382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Arial" panose="020B0604020202020204" pitchFamily="34" charset="0"/>
                </a:rPr>
                <a:t>96..150 kWh</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050" name="Rectangle 97">
              <a:extLst>
                <a:ext uri="{FF2B5EF4-FFF2-40B4-BE49-F238E27FC236}">
                  <a16:creationId xmlns:a16="http://schemas.microsoft.com/office/drawing/2014/main" id="{B517A3B7-4D73-27AB-10D7-9567F29F0D02}"/>
                </a:ext>
              </a:extLst>
            </p:cNvPr>
            <p:cNvSpPr>
              <a:spLocks noChangeArrowheads="1"/>
            </p:cNvSpPr>
            <p:nvPr/>
          </p:nvSpPr>
          <p:spPr bwMode="auto">
            <a:xfrm>
              <a:off x="3517901" y="2579688"/>
              <a:ext cx="1905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dirty="0">
                  <a:ln>
                    <a:noFill/>
                  </a:ln>
                  <a:solidFill>
                    <a:srgbClr val="000000"/>
                  </a:solidFill>
                  <a:effectLst/>
                  <a:latin typeface="Arial" panose="020B0604020202020204" pitchFamily="34" charset="0"/>
                </a:rPr>
                <a:t>Energieverbrauch</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grpSp>
      <p:grpSp>
        <p:nvGrpSpPr>
          <p:cNvPr id="1086" name="Group 1085">
            <a:extLst>
              <a:ext uri="{FF2B5EF4-FFF2-40B4-BE49-F238E27FC236}">
                <a16:creationId xmlns:a16="http://schemas.microsoft.com/office/drawing/2014/main" id="{B754A3E9-1A52-D541-79F0-B18A2E3E90A2}"/>
              </a:ext>
            </a:extLst>
          </p:cNvPr>
          <p:cNvGrpSpPr/>
          <p:nvPr/>
        </p:nvGrpSpPr>
        <p:grpSpPr>
          <a:xfrm>
            <a:off x="3422651" y="3204719"/>
            <a:ext cx="8134350" cy="646112"/>
            <a:chOff x="3422651" y="3155951"/>
            <a:chExt cx="8134350" cy="646112"/>
          </a:xfrm>
        </p:grpSpPr>
        <p:sp>
          <p:nvSpPr>
            <p:cNvPr id="18" name="Rectangle 13">
              <a:extLst>
                <a:ext uri="{FF2B5EF4-FFF2-40B4-BE49-F238E27FC236}">
                  <a16:creationId xmlns:a16="http://schemas.microsoft.com/office/drawing/2014/main" id="{0D146A48-FEC2-4EA3-39FC-22A8C2897F0A}"/>
                </a:ext>
              </a:extLst>
            </p:cNvPr>
            <p:cNvSpPr>
              <a:spLocks noChangeArrowheads="1"/>
            </p:cNvSpPr>
            <p:nvPr/>
          </p:nvSpPr>
          <p:spPr bwMode="auto">
            <a:xfrm>
              <a:off x="3425826" y="3236913"/>
              <a:ext cx="8128000" cy="180975"/>
            </a:xfrm>
            <a:prstGeom prst="rect">
              <a:avLst/>
            </a:prstGeom>
            <a:solidFill>
              <a:srgbClr val="D0CA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19" name="Rectangle 14">
              <a:extLst>
                <a:ext uri="{FF2B5EF4-FFF2-40B4-BE49-F238E27FC236}">
                  <a16:creationId xmlns:a16="http://schemas.microsoft.com/office/drawing/2014/main" id="{6B2BDE62-F4BE-85D3-D499-06E650573DF8}"/>
                </a:ext>
              </a:extLst>
            </p:cNvPr>
            <p:cNvSpPr>
              <a:spLocks noChangeArrowheads="1"/>
            </p:cNvSpPr>
            <p:nvPr/>
          </p:nvSpPr>
          <p:spPr bwMode="auto">
            <a:xfrm>
              <a:off x="3425826" y="3417888"/>
              <a:ext cx="8128000" cy="247650"/>
            </a:xfrm>
            <a:prstGeom prst="rect">
              <a:avLst/>
            </a:prstGeom>
            <a:solidFill>
              <a:srgbClr val="D0CA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44" name="Rectangle 45">
              <a:extLst>
                <a:ext uri="{FF2B5EF4-FFF2-40B4-BE49-F238E27FC236}">
                  <a16:creationId xmlns:a16="http://schemas.microsoft.com/office/drawing/2014/main" id="{C46CA4B0-D69E-1EFB-BE40-C49857E4E678}"/>
                </a:ext>
              </a:extLst>
            </p:cNvPr>
            <p:cNvSpPr>
              <a:spLocks noChangeArrowheads="1"/>
            </p:cNvSpPr>
            <p:nvPr/>
          </p:nvSpPr>
          <p:spPr bwMode="auto">
            <a:xfrm>
              <a:off x="3425826" y="3155951"/>
              <a:ext cx="2709863" cy="639763"/>
            </a:xfrm>
            <a:prstGeom prst="rect">
              <a:avLst/>
            </a:prstGeom>
            <a:solidFill>
              <a:srgbClr val="B0A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pic>
          <p:nvPicPr>
            <p:cNvPr id="1070" name="Picture 46">
              <a:extLst>
                <a:ext uri="{FF2B5EF4-FFF2-40B4-BE49-F238E27FC236}">
                  <a16:creationId xmlns:a16="http://schemas.microsoft.com/office/drawing/2014/main" id="{D83E5F19-A4F2-C9C4-B6C7-C4DCC326E4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826" y="3155951"/>
              <a:ext cx="27082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7">
              <a:extLst>
                <a:ext uri="{FF2B5EF4-FFF2-40B4-BE49-F238E27FC236}">
                  <a16:creationId xmlns:a16="http://schemas.microsoft.com/office/drawing/2014/main" id="{A75D0756-EC92-8845-FB97-DEC06480F18F}"/>
                </a:ext>
              </a:extLst>
            </p:cNvPr>
            <p:cNvSpPr>
              <a:spLocks noChangeArrowheads="1"/>
            </p:cNvSpPr>
            <p:nvPr/>
          </p:nvSpPr>
          <p:spPr bwMode="auto">
            <a:xfrm>
              <a:off x="3425826" y="3155951"/>
              <a:ext cx="2709863" cy="639763"/>
            </a:xfrm>
            <a:prstGeom prst="rect">
              <a:avLst/>
            </a:prstGeom>
            <a:solidFill>
              <a:srgbClr val="B0A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46" name="Rectangle 48">
              <a:extLst>
                <a:ext uri="{FF2B5EF4-FFF2-40B4-BE49-F238E27FC236}">
                  <a16:creationId xmlns:a16="http://schemas.microsoft.com/office/drawing/2014/main" id="{CB89E94B-B288-A15B-2AB7-BC3331FF4DF3}"/>
                </a:ext>
              </a:extLst>
            </p:cNvPr>
            <p:cNvSpPr>
              <a:spLocks noChangeArrowheads="1"/>
            </p:cNvSpPr>
            <p:nvPr/>
          </p:nvSpPr>
          <p:spPr bwMode="auto">
            <a:xfrm>
              <a:off x="6134101" y="3155951"/>
              <a:ext cx="2709863" cy="639763"/>
            </a:xfrm>
            <a:prstGeom prst="rect">
              <a:avLst/>
            </a:prstGeom>
            <a:solidFill>
              <a:srgbClr val="B0A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pic>
          <p:nvPicPr>
            <p:cNvPr id="1073" name="Picture 49">
              <a:extLst>
                <a:ext uri="{FF2B5EF4-FFF2-40B4-BE49-F238E27FC236}">
                  <a16:creationId xmlns:a16="http://schemas.microsoft.com/office/drawing/2014/main" id="{86CF99C9-A743-D790-BF3B-0108EC0D9D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34101" y="3155951"/>
              <a:ext cx="27098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50">
              <a:extLst>
                <a:ext uri="{FF2B5EF4-FFF2-40B4-BE49-F238E27FC236}">
                  <a16:creationId xmlns:a16="http://schemas.microsoft.com/office/drawing/2014/main" id="{65AA9825-9171-E88D-AC7B-EF0F9E4B6AB6}"/>
                </a:ext>
              </a:extLst>
            </p:cNvPr>
            <p:cNvSpPr>
              <a:spLocks noChangeArrowheads="1"/>
            </p:cNvSpPr>
            <p:nvPr/>
          </p:nvSpPr>
          <p:spPr bwMode="auto">
            <a:xfrm>
              <a:off x="6134101" y="3155951"/>
              <a:ext cx="2709863" cy="639763"/>
            </a:xfrm>
            <a:prstGeom prst="rect">
              <a:avLst/>
            </a:prstGeom>
            <a:solidFill>
              <a:srgbClr val="B0A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48" name="Rectangle 51">
              <a:extLst>
                <a:ext uri="{FF2B5EF4-FFF2-40B4-BE49-F238E27FC236}">
                  <a16:creationId xmlns:a16="http://schemas.microsoft.com/office/drawing/2014/main" id="{FAB4793E-F02F-C6C2-7F44-3ADD4BDD57BF}"/>
                </a:ext>
              </a:extLst>
            </p:cNvPr>
            <p:cNvSpPr>
              <a:spLocks noChangeArrowheads="1"/>
            </p:cNvSpPr>
            <p:nvPr/>
          </p:nvSpPr>
          <p:spPr bwMode="auto">
            <a:xfrm>
              <a:off x="8843963" y="3155951"/>
              <a:ext cx="2709863" cy="639763"/>
            </a:xfrm>
            <a:prstGeom prst="rect">
              <a:avLst/>
            </a:prstGeom>
            <a:solidFill>
              <a:srgbClr val="B0A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pic>
          <p:nvPicPr>
            <p:cNvPr id="1076" name="Picture 52">
              <a:extLst>
                <a:ext uri="{FF2B5EF4-FFF2-40B4-BE49-F238E27FC236}">
                  <a16:creationId xmlns:a16="http://schemas.microsoft.com/office/drawing/2014/main" id="{72864348-893D-817E-C383-C0AF0A06453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43963" y="3155951"/>
              <a:ext cx="27098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ectangle 53">
              <a:extLst>
                <a:ext uri="{FF2B5EF4-FFF2-40B4-BE49-F238E27FC236}">
                  <a16:creationId xmlns:a16="http://schemas.microsoft.com/office/drawing/2014/main" id="{EB2D6447-99DB-55D1-23D5-37624F30922F}"/>
                </a:ext>
              </a:extLst>
            </p:cNvPr>
            <p:cNvSpPr>
              <a:spLocks noChangeArrowheads="1"/>
            </p:cNvSpPr>
            <p:nvPr/>
          </p:nvSpPr>
          <p:spPr bwMode="auto">
            <a:xfrm>
              <a:off x="8843963" y="3155951"/>
              <a:ext cx="2709863" cy="639763"/>
            </a:xfrm>
            <a:prstGeom prst="rect">
              <a:avLst/>
            </a:prstGeom>
            <a:solidFill>
              <a:srgbClr val="B0A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63" name="Line 70">
              <a:extLst>
                <a:ext uri="{FF2B5EF4-FFF2-40B4-BE49-F238E27FC236}">
                  <a16:creationId xmlns:a16="http://schemas.microsoft.com/office/drawing/2014/main" id="{37AA49CB-2E69-F7C3-57C8-1A988754D888}"/>
                </a:ext>
              </a:extLst>
            </p:cNvPr>
            <p:cNvSpPr>
              <a:spLocks noChangeShapeType="1"/>
            </p:cNvSpPr>
            <p:nvPr/>
          </p:nvSpPr>
          <p:spPr bwMode="auto">
            <a:xfrm>
              <a:off x="3422651" y="3797301"/>
              <a:ext cx="8134350" cy="0"/>
            </a:xfrm>
            <a:prstGeom prst="line">
              <a:avLst/>
            </a:prstGeom>
            <a:noFill/>
            <a:ln w="6350" cap="flat">
              <a:solidFill>
                <a:srgbClr val="B0A72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051" name="Rectangle 98">
              <a:extLst>
                <a:ext uri="{FF2B5EF4-FFF2-40B4-BE49-F238E27FC236}">
                  <a16:creationId xmlns:a16="http://schemas.microsoft.com/office/drawing/2014/main" id="{C4406499-627D-1897-6BEC-F6B534E25AC1}"/>
                </a:ext>
              </a:extLst>
            </p:cNvPr>
            <p:cNvSpPr>
              <a:spLocks noChangeArrowheads="1"/>
            </p:cNvSpPr>
            <p:nvPr/>
          </p:nvSpPr>
          <p:spPr bwMode="auto">
            <a:xfrm>
              <a:off x="8936038" y="3222626"/>
              <a:ext cx="1435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Arial" panose="020B0604020202020204" pitchFamily="34" charset="0"/>
                </a:rPr>
                <a:t>Bis zu 100% </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053" name="Rectangle 99">
              <a:extLst>
                <a:ext uri="{FF2B5EF4-FFF2-40B4-BE49-F238E27FC236}">
                  <a16:creationId xmlns:a16="http://schemas.microsoft.com/office/drawing/2014/main" id="{1B6E6E48-648D-C17D-4872-70283DDE1A92}"/>
                </a:ext>
              </a:extLst>
            </p:cNvPr>
            <p:cNvSpPr>
              <a:spLocks noChangeArrowheads="1"/>
            </p:cNvSpPr>
            <p:nvPr/>
          </p:nvSpPr>
          <p:spPr bwMode="auto">
            <a:xfrm>
              <a:off x="8936038" y="3494088"/>
              <a:ext cx="2197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dirty="0">
                  <a:ln>
                    <a:noFill/>
                  </a:ln>
                  <a:solidFill>
                    <a:srgbClr val="000000"/>
                  </a:solidFill>
                  <a:effectLst/>
                  <a:latin typeface="Arial" panose="020B0604020202020204" pitchFamily="34" charset="0"/>
                </a:rPr>
                <a:t>erneuerbare Quellen</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054" name="Rectangle 100">
              <a:extLst>
                <a:ext uri="{FF2B5EF4-FFF2-40B4-BE49-F238E27FC236}">
                  <a16:creationId xmlns:a16="http://schemas.microsoft.com/office/drawing/2014/main" id="{ED24FFBD-CA63-B489-FA9C-99417850D0BB}"/>
                </a:ext>
              </a:extLst>
            </p:cNvPr>
            <p:cNvSpPr>
              <a:spLocks noChangeArrowheads="1"/>
            </p:cNvSpPr>
            <p:nvPr/>
          </p:nvSpPr>
          <p:spPr bwMode="auto">
            <a:xfrm>
              <a:off x="6227763" y="3222626"/>
              <a:ext cx="2500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dirty="0">
                  <a:ln>
                    <a:noFill/>
                  </a:ln>
                  <a:solidFill>
                    <a:srgbClr val="000000"/>
                  </a:solidFill>
                  <a:effectLst/>
                  <a:latin typeface="Arial" panose="020B0604020202020204" pitchFamily="34" charset="0"/>
                </a:rPr>
                <a:t>73% fossile Brennstoffe</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056" name="Rectangle 101">
              <a:extLst>
                <a:ext uri="{FF2B5EF4-FFF2-40B4-BE49-F238E27FC236}">
                  <a16:creationId xmlns:a16="http://schemas.microsoft.com/office/drawing/2014/main" id="{EC5EA142-837B-268D-87EC-1C7EDDAEEAD4}"/>
                </a:ext>
              </a:extLst>
            </p:cNvPr>
            <p:cNvSpPr>
              <a:spLocks noChangeArrowheads="1"/>
            </p:cNvSpPr>
            <p:nvPr/>
          </p:nvSpPr>
          <p:spPr bwMode="auto">
            <a:xfrm>
              <a:off x="6227763" y="3494088"/>
              <a:ext cx="1674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Arial" panose="020B0604020202020204" pitchFamily="34" charset="0"/>
                </a:rPr>
                <a:t>27% Elektrizität</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057" name="Rectangle 102">
              <a:extLst>
                <a:ext uri="{FF2B5EF4-FFF2-40B4-BE49-F238E27FC236}">
                  <a16:creationId xmlns:a16="http://schemas.microsoft.com/office/drawing/2014/main" id="{C1E8F20C-A6DA-403B-02C5-5ADB127110F4}"/>
                </a:ext>
              </a:extLst>
            </p:cNvPr>
            <p:cNvSpPr>
              <a:spLocks noChangeArrowheads="1"/>
            </p:cNvSpPr>
            <p:nvPr/>
          </p:nvSpPr>
          <p:spPr bwMode="auto">
            <a:xfrm>
              <a:off x="3517901" y="3222626"/>
              <a:ext cx="1497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dirty="0">
                  <a:ln>
                    <a:noFill/>
                  </a:ln>
                  <a:solidFill>
                    <a:srgbClr val="000000"/>
                  </a:solidFill>
                  <a:effectLst/>
                  <a:latin typeface="Arial" panose="020B0604020202020204" pitchFamily="34" charset="0"/>
                </a:rPr>
                <a:t>Energiequelle</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grpSp>
      <p:grpSp>
        <p:nvGrpSpPr>
          <p:cNvPr id="1088" name="Group 1087">
            <a:extLst>
              <a:ext uri="{FF2B5EF4-FFF2-40B4-BE49-F238E27FC236}">
                <a16:creationId xmlns:a16="http://schemas.microsoft.com/office/drawing/2014/main" id="{75202E49-F7A2-BE74-D869-740F02A1156A}"/>
              </a:ext>
            </a:extLst>
          </p:cNvPr>
          <p:cNvGrpSpPr/>
          <p:nvPr/>
        </p:nvGrpSpPr>
        <p:grpSpPr>
          <a:xfrm>
            <a:off x="3422651" y="4437063"/>
            <a:ext cx="8134350" cy="920750"/>
            <a:chOff x="3422651" y="4437063"/>
            <a:chExt cx="8134350" cy="920750"/>
          </a:xfrm>
        </p:grpSpPr>
        <p:sp>
          <p:nvSpPr>
            <p:cNvPr id="24" name="Rectangle 19">
              <a:extLst>
                <a:ext uri="{FF2B5EF4-FFF2-40B4-BE49-F238E27FC236}">
                  <a16:creationId xmlns:a16="http://schemas.microsoft.com/office/drawing/2014/main" id="{E67A0C69-4CE3-BFD2-CD75-E97F8FF945C2}"/>
                </a:ext>
              </a:extLst>
            </p:cNvPr>
            <p:cNvSpPr>
              <a:spLocks noChangeArrowheads="1"/>
            </p:cNvSpPr>
            <p:nvPr/>
          </p:nvSpPr>
          <p:spPr bwMode="auto">
            <a:xfrm>
              <a:off x="3425826" y="4497388"/>
              <a:ext cx="8128000" cy="180975"/>
            </a:xfrm>
            <a:prstGeom prst="rect">
              <a:avLst/>
            </a:prstGeom>
            <a:solidFill>
              <a:srgbClr val="CEC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25" name="Rectangle 20">
              <a:extLst>
                <a:ext uri="{FF2B5EF4-FFF2-40B4-BE49-F238E27FC236}">
                  <a16:creationId xmlns:a16="http://schemas.microsoft.com/office/drawing/2014/main" id="{6A534D39-82E7-1B96-0644-7FC131418E26}"/>
                </a:ext>
              </a:extLst>
            </p:cNvPr>
            <p:cNvSpPr>
              <a:spLocks noChangeArrowheads="1"/>
            </p:cNvSpPr>
            <p:nvPr/>
          </p:nvSpPr>
          <p:spPr bwMode="auto">
            <a:xfrm>
              <a:off x="3425826" y="4678363"/>
              <a:ext cx="8128000" cy="201613"/>
            </a:xfrm>
            <a:prstGeom prst="rect">
              <a:avLst/>
            </a:prstGeom>
            <a:solidFill>
              <a:srgbClr val="CEC7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26" name="Rectangle 21">
              <a:extLst>
                <a:ext uri="{FF2B5EF4-FFF2-40B4-BE49-F238E27FC236}">
                  <a16:creationId xmlns:a16="http://schemas.microsoft.com/office/drawing/2014/main" id="{866F93F5-9361-9817-2F1E-EE6CC0E79117}"/>
                </a:ext>
              </a:extLst>
            </p:cNvPr>
            <p:cNvSpPr>
              <a:spLocks noChangeArrowheads="1"/>
            </p:cNvSpPr>
            <p:nvPr/>
          </p:nvSpPr>
          <p:spPr bwMode="auto">
            <a:xfrm>
              <a:off x="3425826" y="4879976"/>
              <a:ext cx="8128000" cy="247650"/>
            </a:xfrm>
            <a:prstGeom prst="rect">
              <a:avLst/>
            </a:prstGeom>
            <a:solidFill>
              <a:srgbClr val="CEC7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27" name="Rectangle 22">
              <a:extLst>
                <a:ext uri="{FF2B5EF4-FFF2-40B4-BE49-F238E27FC236}">
                  <a16:creationId xmlns:a16="http://schemas.microsoft.com/office/drawing/2014/main" id="{7C4C5821-8FA9-A396-71D5-186E51BBD1AC}"/>
                </a:ext>
              </a:extLst>
            </p:cNvPr>
            <p:cNvSpPr>
              <a:spLocks noChangeArrowheads="1"/>
            </p:cNvSpPr>
            <p:nvPr/>
          </p:nvSpPr>
          <p:spPr bwMode="auto">
            <a:xfrm>
              <a:off x="3425826" y="5127626"/>
              <a:ext cx="8128000" cy="180975"/>
            </a:xfrm>
            <a:prstGeom prst="rect">
              <a:avLst/>
            </a:prstGeom>
            <a:solidFill>
              <a:srgbClr val="CDC7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28" name="Rectangle 23">
              <a:extLst>
                <a:ext uri="{FF2B5EF4-FFF2-40B4-BE49-F238E27FC236}">
                  <a16:creationId xmlns:a16="http://schemas.microsoft.com/office/drawing/2014/main" id="{701D663D-6315-1DAD-F103-5348E7C0CB73}"/>
                </a:ext>
              </a:extLst>
            </p:cNvPr>
            <p:cNvSpPr>
              <a:spLocks noChangeArrowheads="1"/>
            </p:cNvSpPr>
            <p:nvPr/>
          </p:nvSpPr>
          <p:spPr bwMode="auto">
            <a:xfrm>
              <a:off x="3425826" y="5308601"/>
              <a:ext cx="8128000" cy="41275"/>
            </a:xfrm>
            <a:prstGeom prst="rect">
              <a:avLst/>
            </a:prstGeom>
            <a:solidFill>
              <a:srgbClr val="CDC6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50" name="Rectangle 54">
              <a:extLst>
                <a:ext uri="{FF2B5EF4-FFF2-40B4-BE49-F238E27FC236}">
                  <a16:creationId xmlns:a16="http://schemas.microsoft.com/office/drawing/2014/main" id="{6141C166-8707-B58C-F333-3C789FFF6EB6}"/>
                </a:ext>
              </a:extLst>
            </p:cNvPr>
            <p:cNvSpPr>
              <a:spLocks noChangeArrowheads="1"/>
            </p:cNvSpPr>
            <p:nvPr/>
          </p:nvSpPr>
          <p:spPr bwMode="auto">
            <a:xfrm>
              <a:off x="3425826" y="4437063"/>
              <a:ext cx="2709863" cy="914400"/>
            </a:xfrm>
            <a:prstGeom prst="rect">
              <a:avLst/>
            </a:prstGeom>
            <a:solidFill>
              <a:srgbClr val="B0A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pic>
          <p:nvPicPr>
            <p:cNvPr id="1079" name="Picture 55">
              <a:extLst>
                <a:ext uri="{FF2B5EF4-FFF2-40B4-BE49-F238E27FC236}">
                  <a16:creationId xmlns:a16="http://schemas.microsoft.com/office/drawing/2014/main" id="{0BDC8B79-233B-657D-8B06-B7C4A04C62E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25826" y="4437063"/>
              <a:ext cx="27082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56">
              <a:extLst>
                <a:ext uri="{FF2B5EF4-FFF2-40B4-BE49-F238E27FC236}">
                  <a16:creationId xmlns:a16="http://schemas.microsoft.com/office/drawing/2014/main" id="{107F77F5-0A9C-B614-02BE-0739EDD0762D}"/>
                </a:ext>
              </a:extLst>
            </p:cNvPr>
            <p:cNvSpPr>
              <a:spLocks noChangeArrowheads="1"/>
            </p:cNvSpPr>
            <p:nvPr/>
          </p:nvSpPr>
          <p:spPr bwMode="auto">
            <a:xfrm>
              <a:off x="3425826" y="4437063"/>
              <a:ext cx="2709863" cy="914400"/>
            </a:xfrm>
            <a:prstGeom prst="rect">
              <a:avLst/>
            </a:prstGeom>
            <a:solidFill>
              <a:srgbClr val="B0A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52" name="Rectangle 57">
              <a:extLst>
                <a:ext uri="{FF2B5EF4-FFF2-40B4-BE49-F238E27FC236}">
                  <a16:creationId xmlns:a16="http://schemas.microsoft.com/office/drawing/2014/main" id="{5DD94CC2-1B4F-BB1A-EAF5-A597291C07A9}"/>
                </a:ext>
              </a:extLst>
            </p:cNvPr>
            <p:cNvSpPr>
              <a:spLocks noChangeArrowheads="1"/>
            </p:cNvSpPr>
            <p:nvPr/>
          </p:nvSpPr>
          <p:spPr bwMode="auto">
            <a:xfrm>
              <a:off x="6134101" y="4437063"/>
              <a:ext cx="2709863" cy="914400"/>
            </a:xfrm>
            <a:prstGeom prst="rect">
              <a:avLst/>
            </a:prstGeom>
            <a:solidFill>
              <a:srgbClr val="B0A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pic>
          <p:nvPicPr>
            <p:cNvPr id="1082" name="Picture 58">
              <a:extLst>
                <a:ext uri="{FF2B5EF4-FFF2-40B4-BE49-F238E27FC236}">
                  <a16:creationId xmlns:a16="http://schemas.microsoft.com/office/drawing/2014/main" id="{D8E9DDEC-6588-45D7-8BFC-F03E720F89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34101" y="4437063"/>
              <a:ext cx="27098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ectangle 59">
              <a:extLst>
                <a:ext uri="{FF2B5EF4-FFF2-40B4-BE49-F238E27FC236}">
                  <a16:creationId xmlns:a16="http://schemas.microsoft.com/office/drawing/2014/main" id="{67A771FD-D9AE-5F6E-44EE-778E9F85D3D2}"/>
                </a:ext>
              </a:extLst>
            </p:cNvPr>
            <p:cNvSpPr>
              <a:spLocks noChangeArrowheads="1"/>
            </p:cNvSpPr>
            <p:nvPr/>
          </p:nvSpPr>
          <p:spPr bwMode="auto">
            <a:xfrm>
              <a:off x="6134101" y="4437063"/>
              <a:ext cx="2709863" cy="914400"/>
            </a:xfrm>
            <a:prstGeom prst="rect">
              <a:avLst/>
            </a:prstGeom>
            <a:solidFill>
              <a:srgbClr val="B0A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54" name="Rectangle 60">
              <a:extLst>
                <a:ext uri="{FF2B5EF4-FFF2-40B4-BE49-F238E27FC236}">
                  <a16:creationId xmlns:a16="http://schemas.microsoft.com/office/drawing/2014/main" id="{74F609F0-DF15-617F-7292-A98C4266C266}"/>
                </a:ext>
              </a:extLst>
            </p:cNvPr>
            <p:cNvSpPr>
              <a:spLocks noChangeArrowheads="1"/>
            </p:cNvSpPr>
            <p:nvPr/>
          </p:nvSpPr>
          <p:spPr bwMode="auto">
            <a:xfrm>
              <a:off x="8843963" y="4437063"/>
              <a:ext cx="2709863" cy="914400"/>
            </a:xfrm>
            <a:prstGeom prst="rect">
              <a:avLst/>
            </a:prstGeom>
            <a:solidFill>
              <a:srgbClr val="B0A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pic>
          <p:nvPicPr>
            <p:cNvPr id="1085" name="Picture 61">
              <a:extLst>
                <a:ext uri="{FF2B5EF4-FFF2-40B4-BE49-F238E27FC236}">
                  <a16:creationId xmlns:a16="http://schemas.microsoft.com/office/drawing/2014/main" id="{EB20E3FC-5745-9EC3-9691-20B0EA3E3A5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43963" y="4437063"/>
              <a:ext cx="27098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Rectangle 62">
              <a:extLst>
                <a:ext uri="{FF2B5EF4-FFF2-40B4-BE49-F238E27FC236}">
                  <a16:creationId xmlns:a16="http://schemas.microsoft.com/office/drawing/2014/main" id="{D80B7BC0-2F6E-F73B-BEFE-A4E3B79DA588}"/>
                </a:ext>
              </a:extLst>
            </p:cNvPr>
            <p:cNvSpPr>
              <a:spLocks noChangeArrowheads="1"/>
            </p:cNvSpPr>
            <p:nvPr/>
          </p:nvSpPr>
          <p:spPr bwMode="auto">
            <a:xfrm>
              <a:off x="8843963" y="4437063"/>
              <a:ext cx="2709863" cy="914400"/>
            </a:xfrm>
            <a:prstGeom prst="rect">
              <a:avLst/>
            </a:prstGeom>
            <a:solidFill>
              <a:srgbClr val="B0A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1028" name="Line 75">
              <a:extLst>
                <a:ext uri="{FF2B5EF4-FFF2-40B4-BE49-F238E27FC236}">
                  <a16:creationId xmlns:a16="http://schemas.microsoft.com/office/drawing/2014/main" id="{47E1FBBE-1699-E8AA-6755-AD0B74EC86C9}"/>
                </a:ext>
              </a:extLst>
            </p:cNvPr>
            <p:cNvSpPr>
              <a:spLocks noChangeShapeType="1"/>
            </p:cNvSpPr>
            <p:nvPr/>
          </p:nvSpPr>
          <p:spPr bwMode="auto">
            <a:xfrm>
              <a:off x="3422651" y="5351463"/>
              <a:ext cx="8134350" cy="0"/>
            </a:xfrm>
            <a:prstGeom prst="line">
              <a:avLst/>
            </a:prstGeom>
            <a:noFill/>
            <a:ln w="6350" cap="flat">
              <a:solidFill>
                <a:srgbClr val="B0A72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066" name="Rectangle 108">
              <a:extLst>
                <a:ext uri="{FF2B5EF4-FFF2-40B4-BE49-F238E27FC236}">
                  <a16:creationId xmlns:a16="http://schemas.microsoft.com/office/drawing/2014/main" id="{8A4EF2C4-6591-1144-B068-E675CB6C9ADA}"/>
                </a:ext>
              </a:extLst>
            </p:cNvPr>
            <p:cNvSpPr>
              <a:spLocks noChangeArrowheads="1"/>
            </p:cNvSpPr>
            <p:nvPr/>
          </p:nvSpPr>
          <p:spPr bwMode="auto">
            <a:xfrm>
              <a:off x="8936038" y="4500563"/>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Arial" panose="020B0604020202020204" pitchFamily="34" charset="0"/>
                </a:rPr>
                <a:t>Drücken Preisniveau</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068" name="Rectangle 109">
              <a:extLst>
                <a:ext uri="{FF2B5EF4-FFF2-40B4-BE49-F238E27FC236}">
                  <a16:creationId xmlns:a16="http://schemas.microsoft.com/office/drawing/2014/main" id="{CA5DE2DA-FD8C-FCAA-E260-6DE0F2FEA0D3}"/>
                </a:ext>
              </a:extLst>
            </p:cNvPr>
            <p:cNvSpPr>
              <a:spLocks noChangeArrowheads="1"/>
            </p:cNvSpPr>
            <p:nvPr/>
          </p:nvSpPr>
          <p:spPr bwMode="auto">
            <a:xfrm>
              <a:off x="6227763" y="4500563"/>
              <a:ext cx="874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Arial" panose="020B0604020202020204" pitchFamily="34" charset="0"/>
                </a:rPr>
                <a:t>DeBeer</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069" name="Rectangle 110">
              <a:extLst>
                <a:ext uri="{FF2B5EF4-FFF2-40B4-BE49-F238E27FC236}">
                  <a16:creationId xmlns:a16="http://schemas.microsoft.com/office/drawing/2014/main" id="{8D9D5E4A-E6C6-40E9-41AF-DFA19280341F}"/>
                </a:ext>
              </a:extLst>
            </p:cNvPr>
            <p:cNvSpPr>
              <a:spLocks noChangeArrowheads="1"/>
            </p:cNvSpPr>
            <p:nvPr/>
          </p:nvSpPr>
          <p:spPr bwMode="auto">
            <a:xfrm>
              <a:off x="7065963" y="4500563"/>
              <a:ext cx="1168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Arial" panose="020B0604020202020204" pitchFamily="34" charset="0"/>
                </a:rPr>
                <a:t>verknappt </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071" name="Rectangle 111">
              <a:extLst>
                <a:ext uri="{FF2B5EF4-FFF2-40B4-BE49-F238E27FC236}">
                  <a16:creationId xmlns:a16="http://schemas.microsoft.com/office/drawing/2014/main" id="{958537C8-FDCF-464F-20FB-10DAE2904E53}"/>
                </a:ext>
              </a:extLst>
            </p:cNvPr>
            <p:cNvSpPr>
              <a:spLocks noChangeArrowheads="1"/>
            </p:cNvSpPr>
            <p:nvPr/>
          </p:nvSpPr>
          <p:spPr bwMode="auto">
            <a:xfrm>
              <a:off x="6227763" y="4775201"/>
              <a:ext cx="2359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Arial" panose="020B0604020202020204" pitchFamily="34" charset="0"/>
                </a:rPr>
                <a:t>bewusst Angebot, um </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072" name="Rectangle 112">
              <a:extLst>
                <a:ext uri="{FF2B5EF4-FFF2-40B4-BE49-F238E27FC236}">
                  <a16:creationId xmlns:a16="http://schemas.microsoft.com/office/drawing/2014/main" id="{CCD36325-A8D7-A9FE-F6D6-0B0BB7049773}"/>
                </a:ext>
              </a:extLst>
            </p:cNvPr>
            <p:cNvSpPr>
              <a:spLocks noChangeArrowheads="1"/>
            </p:cNvSpPr>
            <p:nvPr/>
          </p:nvSpPr>
          <p:spPr bwMode="auto">
            <a:xfrm>
              <a:off x="6227763" y="5049838"/>
              <a:ext cx="1878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Arial" panose="020B0604020202020204" pitchFamily="34" charset="0"/>
                </a:rPr>
                <a:t>Preise zu steuern</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074" name="Rectangle 113">
              <a:extLst>
                <a:ext uri="{FF2B5EF4-FFF2-40B4-BE49-F238E27FC236}">
                  <a16:creationId xmlns:a16="http://schemas.microsoft.com/office/drawing/2014/main" id="{9A32F418-522F-E920-55B9-560123855019}"/>
                </a:ext>
              </a:extLst>
            </p:cNvPr>
            <p:cNvSpPr>
              <a:spLocks noChangeArrowheads="1"/>
            </p:cNvSpPr>
            <p:nvPr/>
          </p:nvSpPr>
          <p:spPr bwMode="auto">
            <a:xfrm>
              <a:off x="3517901" y="4500563"/>
              <a:ext cx="2360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Arial" panose="020B0604020202020204" pitchFamily="34" charset="0"/>
                </a:rPr>
                <a:t>Wirtschaftliche Effekte</a:t>
              </a:r>
              <a:endParaRPr kumimoji="0" lang="de-DE" altLang="de-DE"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113097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75"/>
                                        </p:tgtEl>
                                        <p:attrNameLst>
                                          <p:attrName>style.visibility</p:attrName>
                                        </p:attrNameLst>
                                      </p:cBhvr>
                                      <p:to>
                                        <p:strVal val="visible"/>
                                      </p:to>
                                    </p:set>
                                    <p:anim calcmode="lin" valueType="num">
                                      <p:cBhvr additive="base">
                                        <p:cTn id="7" dur="500" fill="hold"/>
                                        <p:tgtEl>
                                          <p:spTgt spid="1075"/>
                                        </p:tgtEl>
                                        <p:attrNameLst>
                                          <p:attrName>ppt_x</p:attrName>
                                        </p:attrNameLst>
                                      </p:cBhvr>
                                      <p:tavLst>
                                        <p:tav tm="0">
                                          <p:val>
                                            <p:strVal val="#ppt_x"/>
                                          </p:val>
                                        </p:tav>
                                        <p:tav tm="100000">
                                          <p:val>
                                            <p:strVal val="#ppt_x"/>
                                          </p:val>
                                        </p:tav>
                                      </p:tavLst>
                                    </p:anim>
                                    <p:anim calcmode="lin" valueType="num">
                                      <p:cBhvr additive="base">
                                        <p:cTn id="8" dur="500" fill="hold"/>
                                        <p:tgtEl>
                                          <p:spTgt spid="10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77"/>
                                        </p:tgtEl>
                                        <p:attrNameLst>
                                          <p:attrName>style.visibility</p:attrName>
                                        </p:attrNameLst>
                                      </p:cBhvr>
                                      <p:to>
                                        <p:strVal val="visible"/>
                                      </p:to>
                                    </p:set>
                                    <p:anim calcmode="lin" valueType="num">
                                      <p:cBhvr additive="base">
                                        <p:cTn id="13" dur="500" fill="hold"/>
                                        <p:tgtEl>
                                          <p:spTgt spid="1077"/>
                                        </p:tgtEl>
                                        <p:attrNameLst>
                                          <p:attrName>ppt_x</p:attrName>
                                        </p:attrNameLst>
                                      </p:cBhvr>
                                      <p:tavLst>
                                        <p:tav tm="0">
                                          <p:val>
                                            <p:strVal val="#ppt_x"/>
                                          </p:val>
                                        </p:tav>
                                        <p:tav tm="100000">
                                          <p:val>
                                            <p:strVal val="#ppt_x"/>
                                          </p:val>
                                        </p:tav>
                                      </p:tavLst>
                                    </p:anim>
                                    <p:anim calcmode="lin" valueType="num">
                                      <p:cBhvr additive="base">
                                        <p:cTn id="14" dur="500" fill="hold"/>
                                        <p:tgtEl>
                                          <p:spTgt spid="107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78"/>
                                        </p:tgtEl>
                                        <p:attrNameLst>
                                          <p:attrName>style.visibility</p:attrName>
                                        </p:attrNameLst>
                                      </p:cBhvr>
                                      <p:to>
                                        <p:strVal val="visible"/>
                                      </p:to>
                                    </p:set>
                                    <p:anim calcmode="lin" valueType="num">
                                      <p:cBhvr additive="base">
                                        <p:cTn id="19" dur="500" fill="hold"/>
                                        <p:tgtEl>
                                          <p:spTgt spid="1078"/>
                                        </p:tgtEl>
                                        <p:attrNameLst>
                                          <p:attrName>ppt_x</p:attrName>
                                        </p:attrNameLst>
                                      </p:cBhvr>
                                      <p:tavLst>
                                        <p:tav tm="0">
                                          <p:val>
                                            <p:strVal val="#ppt_x"/>
                                          </p:val>
                                        </p:tav>
                                        <p:tav tm="100000">
                                          <p:val>
                                            <p:strVal val="#ppt_x"/>
                                          </p:val>
                                        </p:tav>
                                      </p:tavLst>
                                    </p:anim>
                                    <p:anim calcmode="lin" valueType="num">
                                      <p:cBhvr additive="base">
                                        <p:cTn id="20" dur="500" fill="hold"/>
                                        <p:tgtEl>
                                          <p:spTgt spid="107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84"/>
                                        </p:tgtEl>
                                        <p:attrNameLst>
                                          <p:attrName>style.visibility</p:attrName>
                                        </p:attrNameLst>
                                      </p:cBhvr>
                                      <p:to>
                                        <p:strVal val="visible"/>
                                      </p:to>
                                    </p:set>
                                    <p:anim calcmode="lin" valueType="num">
                                      <p:cBhvr additive="base">
                                        <p:cTn id="25" dur="500" fill="hold"/>
                                        <p:tgtEl>
                                          <p:spTgt spid="1084"/>
                                        </p:tgtEl>
                                        <p:attrNameLst>
                                          <p:attrName>ppt_x</p:attrName>
                                        </p:attrNameLst>
                                      </p:cBhvr>
                                      <p:tavLst>
                                        <p:tav tm="0">
                                          <p:val>
                                            <p:strVal val="#ppt_x"/>
                                          </p:val>
                                        </p:tav>
                                        <p:tav tm="100000">
                                          <p:val>
                                            <p:strVal val="#ppt_x"/>
                                          </p:val>
                                        </p:tav>
                                      </p:tavLst>
                                    </p:anim>
                                    <p:anim calcmode="lin" valueType="num">
                                      <p:cBhvr additive="base">
                                        <p:cTn id="26" dur="500" fill="hold"/>
                                        <p:tgtEl>
                                          <p:spTgt spid="108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86"/>
                                        </p:tgtEl>
                                        <p:attrNameLst>
                                          <p:attrName>style.visibility</p:attrName>
                                        </p:attrNameLst>
                                      </p:cBhvr>
                                      <p:to>
                                        <p:strVal val="visible"/>
                                      </p:to>
                                    </p:set>
                                    <p:anim calcmode="lin" valueType="num">
                                      <p:cBhvr additive="base">
                                        <p:cTn id="31" dur="500" fill="hold"/>
                                        <p:tgtEl>
                                          <p:spTgt spid="1086"/>
                                        </p:tgtEl>
                                        <p:attrNameLst>
                                          <p:attrName>ppt_x</p:attrName>
                                        </p:attrNameLst>
                                      </p:cBhvr>
                                      <p:tavLst>
                                        <p:tav tm="0">
                                          <p:val>
                                            <p:strVal val="#ppt_x"/>
                                          </p:val>
                                        </p:tav>
                                        <p:tav tm="100000">
                                          <p:val>
                                            <p:strVal val="#ppt_x"/>
                                          </p:val>
                                        </p:tav>
                                      </p:tavLst>
                                    </p:anim>
                                    <p:anim calcmode="lin" valueType="num">
                                      <p:cBhvr additive="base">
                                        <p:cTn id="32" dur="500" fill="hold"/>
                                        <p:tgtEl>
                                          <p:spTgt spid="108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90"/>
                                        </p:tgtEl>
                                        <p:attrNameLst>
                                          <p:attrName>style.visibility</p:attrName>
                                        </p:attrNameLst>
                                      </p:cBhvr>
                                      <p:to>
                                        <p:strVal val="visible"/>
                                      </p:to>
                                    </p:set>
                                    <p:anim calcmode="lin" valueType="num">
                                      <p:cBhvr additive="base">
                                        <p:cTn id="37" dur="500" fill="hold"/>
                                        <p:tgtEl>
                                          <p:spTgt spid="1090"/>
                                        </p:tgtEl>
                                        <p:attrNameLst>
                                          <p:attrName>ppt_x</p:attrName>
                                        </p:attrNameLst>
                                      </p:cBhvr>
                                      <p:tavLst>
                                        <p:tav tm="0">
                                          <p:val>
                                            <p:strVal val="#ppt_x"/>
                                          </p:val>
                                        </p:tav>
                                        <p:tav tm="100000">
                                          <p:val>
                                            <p:strVal val="#ppt_x"/>
                                          </p:val>
                                        </p:tav>
                                      </p:tavLst>
                                    </p:anim>
                                    <p:anim calcmode="lin" valueType="num">
                                      <p:cBhvr additive="base">
                                        <p:cTn id="38" dur="500" fill="hold"/>
                                        <p:tgtEl>
                                          <p:spTgt spid="109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88"/>
                                        </p:tgtEl>
                                        <p:attrNameLst>
                                          <p:attrName>style.visibility</p:attrName>
                                        </p:attrNameLst>
                                      </p:cBhvr>
                                      <p:to>
                                        <p:strVal val="visible"/>
                                      </p:to>
                                    </p:set>
                                    <p:anim calcmode="lin" valueType="num">
                                      <p:cBhvr additive="base">
                                        <p:cTn id="43" dur="500" fill="hold"/>
                                        <p:tgtEl>
                                          <p:spTgt spid="1088"/>
                                        </p:tgtEl>
                                        <p:attrNameLst>
                                          <p:attrName>ppt_x</p:attrName>
                                        </p:attrNameLst>
                                      </p:cBhvr>
                                      <p:tavLst>
                                        <p:tav tm="0">
                                          <p:val>
                                            <p:strVal val="#ppt_x"/>
                                          </p:val>
                                        </p:tav>
                                        <p:tav tm="100000">
                                          <p:val>
                                            <p:strVal val="#ppt_x"/>
                                          </p:val>
                                        </p:tav>
                                      </p:tavLst>
                                    </p:anim>
                                    <p:anim calcmode="lin" valueType="num">
                                      <p:cBhvr additive="base">
                                        <p:cTn id="44" dur="500" fill="hold"/>
                                        <p:tgtEl>
                                          <p:spTgt spid="108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0" end="0"/>
                                            </p:txEl>
                                          </p:spTgt>
                                        </p:tgtEl>
                                        <p:attrNameLst>
                                          <p:attrName>style.visibility</p:attrName>
                                        </p:attrNameLst>
                                      </p:cBhvr>
                                      <p:to>
                                        <p:strVal val="visible"/>
                                      </p:to>
                                    </p:set>
                                    <p:anim calcmode="lin" valueType="num">
                                      <p:cBhvr additive="base">
                                        <p:cTn id="4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0" end="0"/>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
                                            <p:txEl>
                                              <p:pRg st="1" end="1"/>
                                            </p:txEl>
                                          </p:spTgt>
                                        </p:tgtEl>
                                        <p:attrNameLst>
                                          <p:attrName>style.visibility</p:attrName>
                                        </p:attrNameLst>
                                      </p:cBhvr>
                                      <p:to>
                                        <p:strVal val="visible"/>
                                      </p:to>
                                    </p:set>
                                    <p:anim calcmode="lin" valueType="num">
                                      <p:cBhvr additive="base">
                                        <p:cTn id="5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
                                            <p:txEl>
                                              <p:pRg st="2" end="2"/>
                                            </p:txEl>
                                          </p:spTgt>
                                        </p:tgtEl>
                                        <p:attrNameLst>
                                          <p:attrName>style.visibility</p:attrName>
                                        </p:attrNameLst>
                                      </p:cBhvr>
                                      <p:to>
                                        <p:strVal val="visible"/>
                                      </p:to>
                                    </p:set>
                                    <p:anim calcmode="lin" valueType="num">
                                      <p:cBhvr additive="base">
                                        <p:cTn id="5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 calcmode="lin" valueType="num">
                                      <p:cBhvr additive="base">
                                        <p:cTn id="6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ppt_x"/>
                                          </p:val>
                                        </p:tav>
                                        <p:tav tm="100000">
                                          <p:val>
                                            <p:strVal val="#ppt_x"/>
                                          </p:val>
                                        </p:tav>
                                      </p:tavLst>
                                    </p:anim>
                                    <p:anim calcmode="lin" valueType="num">
                                      <p:cBhvr additive="base">
                                        <p:cTn id="6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E4458-D14B-EFAD-16D8-C306F5B82381}"/>
              </a:ext>
            </a:extLst>
          </p:cNvPr>
          <p:cNvSpPr>
            <a:spLocks noGrp="1"/>
          </p:cNvSpPr>
          <p:nvPr>
            <p:ph type="title"/>
          </p:nvPr>
        </p:nvSpPr>
        <p:spPr/>
        <p:txBody>
          <a:bodyPr/>
          <a:lstStyle/>
          <a:p>
            <a:r>
              <a:rPr lang="de-CH" dirty="0"/>
              <a:t>Fazit und Neuer Trend</a:t>
            </a:r>
          </a:p>
        </p:txBody>
      </p:sp>
      <p:sp>
        <p:nvSpPr>
          <p:cNvPr id="3" name="Content Placeholder 2">
            <a:extLst>
              <a:ext uri="{FF2B5EF4-FFF2-40B4-BE49-F238E27FC236}">
                <a16:creationId xmlns:a16="http://schemas.microsoft.com/office/drawing/2014/main" id="{B0F54047-FD53-8FD5-C0A0-082A90C87BF9}"/>
              </a:ext>
            </a:extLst>
          </p:cNvPr>
          <p:cNvSpPr>
            <a:spLocks noGrp="1"/>
          </p:cNvSpPr>
          <p:nvPr>
            <p:ph idx="1"/>
          </p:nvPr>
        </p:nvSpPr>
        <p:spPr>
          <a:xfrm>
            <a:off x="516099" y="1093305"/>
            <a:ext cx="8009530" cy="5220684"/>
          </a:xfrm>
        </p:spPr>
        <p:txBody>
          <a:bodyPr/>
          <a:lstStyle/>
          <a:p>
            <a:r>
              <a:rPr lang="de-CH" dirty="0"/>
              <a:t>Diamanten büssen ihren Mythos ein! </a:t>
            </a:r>
          </a:p>
          <a:p>
            <a:r>
              <a:rPr lang="de-CH" dirty="0"/>
              <a:t>Durch sehr konkurrenzfähige Preise und Gedanken zur Nachhaltigkeit gehen immer mehr jüngere Menschen dazu über Labor-Diamanten zu kaufen.</a:t>
            </a:r>
          </a:p>
          <a:p>
            <a:r>
              <a:rPr lang="de-CH" dirty="0"/>
              <a:t>Bestehende Märkte versuchen durch Marketing den Natur-Diamanten ein exklusives Image zu verleihen und kleine Fehler – was früher wertmindernd war – als «Authentizität» zu verkaufen.</a:t>
            </a:r>
          </a:p>
          <a:p>
            <a:endParaRPr lang="de-CH" dirty="0"/>
          </a:p>
          <a:p>
            <a:r>
              <a:rPr lang="de-CH" sz="2000" b="1" dirty="0"/>
              <a:t>Der neue Trend</a:t>
            </a:r>
          </a:p>
          <a:p>
            <a:r>
              <a:rPr lang="de-CH" dirty="0"/>
              <a:t>Labordiamanten aus menschlichem Material (Asche, Haare) als Erinnerungsstück</a:t>
            </a:r>
          </a:p>
          <a:p>
            <a:r>
              <a:rPr lang="de-CH" dirty="0"/>
              <a:t>Kein Statussymbol, sondern ein emotionaler Wert! </a:t>
            </a:r>
            <a:br>
              <a:rPr lang="de-CH" dirty="0"/>
            </a:br>
            <a:r>
              <a:rPr lang="de-CH" dirty="0"/>
              <a:t>Für ~10’000 für 1 Karat oder ~40’000 für 3 Karat!</a:t>
            </a:r>
            <a:br>
              <a:rPr lang="de-CH" dirty="0"/>
            </a:br>
            <a:r>
              <a:rPr lang="de-CH" dirty="0"/>
              <a:t>Der Preis eines hochwertigen Natur-Diamanten…</a:t>
            </a:r>
          </a:p>
        </p:txBody>
      </p:sp>
      <p:sp>
        <p:nvSpPr>
          <p:cNvPr id="4" name="Slide Number Placeholder 3">
            <a:extLst>
              <a:ext uri="{FF2B5EF4-FFF2-40B4-BE49-F238E27FC236}">
                <a16:creationId xmlns:a16="http://schemas.microsoft.com/office/drawing/2014/main" id="{6EEDAF3F-E8A7-72AF-850D-081E8E2899E6}"/>
              </a:ext>
            </a:extLst>
          </p:cNvPr>
          <p:cNvSpPr>
            <a:spLocks noGrp="1"/>
          </p:cNvSpPr>
          <p:nvPr>
            <p:ph type="sldNum" sz="quarter" idx="12"/>
          </p:nvPr>
        </p:nvSpPr>
        <p:spPr/>
        <p:txBody>
          <a:bodyPr/>
          <a:lstStyle/>
          <a:p>
            <a:fld id="{5A33CB2A-1702-4C1D-9CC4-8D472D39F19E}" type="slidenum">
              <a:rPr lang="en-US" smtClean="0"/>
              <a:t>55</a:t>
            </a:fld>
            <a:endParaRPr lang="en-US"/>
          </a:p>
        </p:txBody>
      </p:sp>
      <p:pic>
        <p:nvPicPr>
          <p:cNvPr id="6" name="Picture 5">
            <a:extLst>
              <a:ext uri="{FF2B5EF4-FFF2-40B4-BE49-F238E27FC236}">
                <a16:creationId xmlns:a16="http://schemas.microsoft.com/office/drawing/2014/main" id="{02A9472D-8CD9-9BAE-AEC5-D544015470C7}"/>
              </a:ext>
            </a:extLst>
          </p:cNvPr>
          <p:cNvPicPr>
            <a:picLocks noChangeAspect="1"/>
          </p:cNvPicPr>
          <p:nvPr/>
        </p:nvPicPr>
        <p:blipFill>
          <a:blip r:embed="rId2"/>
          <a:stretch>
            <a:fillRect/>
          </a:stretch>
        </p:blipFill>
        <p:spPr>
          <a:xfrm>
            <a:off x="8821345" y="547982"/>
            <a:ext cx="1888317" cy="269274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37474B5-8760-5DC9-A7D5-401FF5347875}"/>
              </a:ext>
            </a:extLst>
          </p:cNvPr>
          <p:cNvPicPr>
            <a:picLocks noChangeAspect="1"/>
          </p:cNvPicPr>
          <p:nvPr/>
        </p:nvPicPr>
        <p:blipFill>
          <a:blip r:embed="rId3"/>
          <a:stretch>
            <a:fillRect/>
          </a:stretch>
        </p:blipFill>
        <p:spPr>
          <a:xfrm>
            <a:off x="8138825" y="3841794"/>
            <a:ext cx="3786765" cy="2799117"/>
          </a:xfrm>
          <a:prstGeom prst="rect">
            <a:avLst/>
          </a:prstGeom>
        </p:spPr>
      </p:pic>
    </p:spTree>
    <p:extLst>
      <p:ext uri="{BB962C8B-B14F-4D97-AF65-F5344CB8AC3E}">
        <p14:creationId xmlns:p14="http://schemas.microsoft.com/office/powerpoint/2010/main" val="417541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ut und Sonne | Allianz Gesundheitswelt">
            <a:extLst>
              <a:ext uri="{FF2B5EF4-FFF2-40B4-BE49-F238E27FC236}">
                <a16:creationId xmlns:a16="http://schemas.microsoft.com/office/drawing/2014/main" id="{CD0A7596-4C3F-582C-835B-80F2BA7CA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0"/>
            <a:ext cx="12192000" cy="6858212"/>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6194121" y="6034208"/>
            <a:ext cx="5481780" cy="63558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r>
              <a:rPr lang="en-US" dirty="0"/>
              <a:t>Sonne auf der Haut</a:t>
            </a:r>
            <a:endParaRPr lang="de-CH" dirty="0"/>
          </a:p>
        </p:txBody>
      </p:sp>
      <p:sp>
        <p:nvSpPr>
          <p:cNvPr id="10" name="Subtitle 2">
            <a:extLst>
              <a:ext uri="{FF2B5EF4-FFF2-40B4-BE49-F238E27FC236}">
                <a16:creationId xmlns:a16="http://schemas.microsoft.com/office/drawing/2014/main" id="{EAED93FF-1F8A-16A8-6EED-6BE8C95371DB}"/>
              </a:ext>
            </a:extLst>
          </p:cNvPr>
          <p:cNvSpPr txBox="1">
            <a:spLocks/>
          </p:cNvSpPr>
          <p:nvPr/>
        </p:nvSpPr>
        <p:spPr>
          <a:xfrm>
            <a:off x="7935132" y="3731321"/>
            <a:ext cx="3814959" cy="2206491"/>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CH" sz="3200" dirty="0"/>
              <a:t>Was passiert bei…</a:t>
            </a:r>
          </a:p>
        </p:txBody>
      </p:sp>
    </p:spTree>
    <p:extLst>
      <p:ext uri="{BB962C8B-B14F-4D97-AF65-F5344CB8AC3E}">
        <p14:creationId xmlns:p14="http://schemas.microsoft.com/office/powerpoint/2010/main" val="23421465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0138B-532E-4888-2090-A62A9CD8503E}"/>
              </a:ext>
            </a:extLst>
          </p:cNvPr>
          <p:cNvSpPr>
            <a:spLocks noGrp="1"/>
          </p:cNvSpPr>
          <p:nvPr>
            <p:ph type="title"/>
          </p:nvPr>
        </p:nvSpPr>
        <p:spPr/>
        <p:txBody>
          <a:bodyPr/>
          <a:lstStyle/>
          <a:p>
            <a:r>
              <a:rPr lang="de-CH" dirty="0"/>
              <a:t>Bräunung und Kultur</a:t>
            </a:r>
          </a:p>
        </p:txBody>
      </p:sp>
      <p:sp>
        <p:nvSpPr>
          <p:cNvPr id="3" name="Content Placeholder 2">
            <a:extLst>
              <a:ext uri="{FF2B5EF4-FFF2-40B4-BE49-F238E27FC236}">
                <a16:creationId xmlns:a16="http://schemas.microsoft.com/office/drawing/2014/main" id="{0D79276A-7E11-FD2C-A123-19FF3AA0BEEE}"/>
              </a:ext>
            </a:extLst>
          </p:cNvPr>
          <p:cNvSpPr>
            <a:spLocks noGrp="1"/>
          </p:cNvSpPr>
          <p:nvPr>
            <p:ph idx="1"/>
          </p:nvPr>
        </p:nvSpPr>
        <p:spPr>
          <a:xfrm>
            <a:off x="145474" y="965083"/>
            <a:ext cx="2590800" cy="2770576"/>
          </a:xfrm>
        </p:spPr>
        <p:txBody>
          <a:bodyPr/>
          <a:lstStyle/>
          <a:p>
            <a:r>
              <a:rPr lang="de-CH" dirty="0"/>
              <a:t>Paläontologisch kommt unser Hautton von den einwandernden ana-</a:t>
            </a:r>
            <a:r>
              <a:rPr lang="de-CH" dirty="0" err="1"/>
              <a:t>tolischen</a:t>
            </a:r>
            <a:r>
              <a:rPr lang="de-CH" dirty="0"/>
              <a:t> Farmern vor 8’500 Jahren. Und verdrängt die dunkel-häutigen europäischen ‘Ureinwohner’.</a:t>
            </a:r>
          </a:p>
          <a:p>
            <a:pPr marL="1254125" indent="-1254125"/>
            <a:r>
              <a:rPr lang="de-CH" dirty="0"/>
              <a:t>	</a:t>
            </a:r>
          </a:p>
        </p:txBody>
      </p:sp>
      <p:sp>
        <p:nvSpPr>
          <p:cNvPr id="4" name="Slide Number Placeholder 3">
            <a:extLst>
              <a:ext uri="{FF2B5EF4-FFF2-40B4-BE49-F238E27FC236}">
                <a16:creationId xmlns:a16="http://schemas.microsoft.com/office/drawing/2014/main" id="{3E42D96A-B2B2-AFB8-18F2-7105F7470312}"/>
              </a:ext>
            </a:extLst>
          </p:cNvPr>
          <p:cNvSpPr>
            <a:spLocks noGrp="1"/>
          </p:cNvSpPr>
          <p:nvPr>
            <p:ph type="sldNum" sz="quarter" idx="12"/>
          </p:nvPr>
        </p:nvSpPr>
        <p:spPr/>
        <p:txBody>
          <a:bodyPr/>
          <a:lstStyle/>
          <a:p>
            <a:fld id="{5A33CB2A-1702-4C1D-9CC4-8D472D39F19E}" type="slidenum">
              <a:rPr lang="en-US" smtClean="0"/>
              <a:t>57</a:t>
            </a:fld>
            <a:endParaRPr lang="en-US"/>
          </a:p>
        </p:txBody>
      </p:sp>
      <p:pic>
        <p:nvPicPr>
          <p:cNvPr id="1026" name="Picture 2" descr="Feldarbeit - WDR Digit">
            <a:extLst>
              <a:ext uri="{FF2B5EF4-FFF2-40B4-BE49-F238E27FC236}">
                <a16:creationId xmlns:a16="http://schemas.microsoft.com/office/drawing/2014/main" id="{0F2A0745-1EB5-64E4-11EA-A70D0ECA6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146" y="4016479"/>
            <a:ext cx="3920175" cy="24648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defined">
            <a:extLst>
              <a:ext uri="{FF2B5EF4-FFF2-40B4-BE49-F238E27FC236}">
                <a16:creationId xmlns:a16="http://schemas.microsoft.com/office/drawing/2014/main" id="{1B0B9DE7-DED0-9507-1976-0FA5507C4A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4764" y="965082"/>
            <a:ext cx="9201931" cy="28220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BA635CA9-4C3A-3FDA-5202-0ED0B3571F76}"/>
              </a:ext>
            </a:extLst>
          </p:cNvPr>
          <p:cNvSpPr/>
          <p:nvPr/>
        </p:nvSpPr>
        <p:spPr>
          <a:xfrm>
            <a:off x="6809509" y="117535"/>
            <a:ext cx="1828800" cy="1149928"/>
          </a:xfrm>
          <a:prstGeom prst="wedgeRoundRectCallout">
            <a:avLst>
              <a:gd name="adj1" fmla="val 55682"/>
              <a:gd name="adj2" fmla="val 89608"/>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CH" b="1" dirty="0"/>
              <a:t>Fun Fact</a:t>
            </a:r>
          </a:p>
          <a:p>
            <a:pPr algn="ctr"/>
            <a:r>
              <a:rPr lang="de-CH" dirty="0"/>
              <a:t>Blondes Haar kommt aus der Steppe</a:t>
            </a:r>
          </a:p>
        </p:txBody>
      </p:sp>
      <p:sp>
        <p:nvSpPr>
          <p:cNvPr id="6" name="Content Placeholder 2">
            <a:extLst>
              <a:ext uri="{FF2B5EF4-FFF2-40B4-BE49-F238E27FC236}">
                <a16:creationId xmlns:a16="http://schemas.microsoft.com/office/drawing/2014/main" id="{1DC6BB84-7901-7114-56F4-58558868362B}"/>
              </a:ext>
            </a:extLst>
          </p:cNvPr>
          <p:cNvSpPr txBox="1">
            <a:spLocks/>
          </p:cNvSpPr>
          <p:nvPr/>
        </p:nvSpPr>
        <p:spPr>
          <a:xfrm>
            <a:off x="4218708" y="3925198"/>
            <a:ext cx="3994165" cy="2647372"/>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dirty="0"/>
              <a:t>In vorindustrieller Zeit war </a:t>
            </a:r>
            <a:br>
              <a:rPr lang="de-CH" dirty="0"/>
            </a:br>
            <a:r>
              <a:rPr lang="de-CH" dirty="0"/>
              <a:t>braune Haut ein Zeichen von </a:t>
            </a:r>
            <a:br>
              <a:rPr lang="de-CH" dirty="0"/>
            </a:br>
            <a:r>
              <a:rPr lang="de-CH" dirty="0"/>
              <a:t>Armut und Landbevölkerung.</a:t>
            </a:r>
          </a:p>
          <a:p>
            <a:endParaRPr lang="de-CH" dirty="0"/>
          </a:p>
          <a:p>
            <a:pPr algn="r"/>
            <a:r>
              <a:rPr lang="de-CH" dirty="0"/>
              <a:t>Nach dem Krieg wurde </a:t>
            </a:r>
            <a:br>
              <a:rPr lang="de-CH" dirty="0"/>
            </a:br>
            <a:r>
              <a:rPr lang="de-CH" dirty="0"/>
              <a:t>es zu einem Zeichen von </a:t>
            </a:r>
            <a:br>
              <a:rPr lang="de-CH" dirty="0"/>
            </a:br>
            <a:r>
              <a:rPr lang="de-CH" dirty="0"/>
              <a:t>«Freizeit» und Wohlstand.</a:t>
            </a:r>
          </a:p>
        </p:txBody>
      </p:sp>
      <p:pic>
        <p:nvPicPr>
          <p:cNvPr id="1030" name="Picture 6" descr="Bräune als Schönheitsideal: Siegeszug der Sonnenanbeter - DER SPIEGEL">
            <a:extLst>
              <a:ext uri="{FF2B5EF4-FFF2-40B4-BE49-F238E27FC236}">
                <a16:creationId xmlns:a16="http://schemas.microsoft.com/office/drawing/2014/main" id="{6E0AB1F3-5D33-A340-5A74-27608C81B9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1264" y="3980985"/>
            <a:ext cx="3582590" cy="2693020"/>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858F3652-6BA2-3917-56BD-8ECE32E6B642}"/>
              </a:ext>
            </a:extLst>
          </p:cNvPr>
          <p:cNvSpPr/>
          <p:nvPr/>
        </p:nvSpPr>
        <p:spPr>
          <a:xfrm>
            <a:off x="7042295" y="2456541"/>
            <a:ext cx="1961027" cy="1149928"/>
          </a:xfrm>
          <a:prstGeom prst="wedgeRoundRectCallout">
            <a:avLst>
              <a:gd name="adj1" fmla="val -91497"/>
              <a:gd name="adj2" fmla="val 17954"/>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CH" dirty="0"/>
              <a:t>…und blaue Augen aus dem Zweistromland (heute Irak)</a:t>
            </a:r>
          </a:p>
        </p:txBody>
      </p:sp>
      <p:sp>
        <p:nvSpPr>
          <p:cNvPr id="8" name="Rectangle: Rounded Corners 7">
            <a:extLst>
              <a:ext uri="{FF2B5EF4-FFF2-40B4-BE49-F238E27FC236}">
                <a16:creationId xmlns:a16="http://schemas.microsoft.com/office/drawing/2014/main" id="{EE8FF829-8B80-AE86-FA84-7FE9475E91BE}"/>
              </a:ext>
            </a:extLst>
          </p:cNvPr>
          <p:cNvSpPr/>
          <p:nvPr/>
        </p:nvSpPr>
        <p:spPr>
          <a:xfrm>
            <a:off x="9696659" y="1573803"/>
            <a:ext cx="2235109" cy="127614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CH" dirty="0"/>
              <a:t>Soviel zum Thema Germanen und «blond &amp; blauäugig»</a:t>
            </a:r>
          </a:p>
        </p:txBody>
      </p:sp>
    </p:spTree>
    <p:extLst>
      <p:ext uri="{BB962C8B-B14F-4D97-AF65-F5344CB8AC3E}">
        <p14:creationId xmlns:p14="http://schemas.microsoft.com/office/powerpoint/2010/main" val="321645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anim calcmode="lin" valueType="num">
                                      <p:cBhvr additive="base">
                                        <p:cTn id="21" dur="500" fill="hold"/>
                                        <p:tgtEl>
                                          <p:spTgt spid="1030"/>
                                        </p:tgtEl>
                                        <p:attrNameLst>
                                          <p:attrName>ppt_x</p:attrName>
                                        </p:attrNameLst>
                                      </p:cBhvr>
                                      <p:tavLst>
                                        <p:tav tm="0">
                                          <p:val>
                                            <p:strVal val="#ppt_x"/>
                                          </p:val>
                                        </p:tav>
                                        <p:tav tm="100000">
                                          <p:val>
                                            <p:strVal val="#ppt_x"/>
                                          </p:val>
                                        </p:tav>
                                      </p:tavLst>
                                    </p:anim>
                                    <p:anim calcmode="lin" valueType="num">
                                      <p:cBhvr additive="base">
                                        <p:cTn id="22"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CBD76-532B-0283-F051-649220A67781}"/>
              </a:ext>
            </a:extLst>
          </p:cNvPr>
          <p:cNvSpPr>
            <a:spLocks noGrp="1"/>
          </p:cNvSpPr>
          <p:nvPr>
            <p:ph type="title"/>
          </p:nvPr>
        </p:nvSpPr>
        <p:spPr/>
        <p:txBody>
          <a:bodyPr/>
          <a:lstStyle/>
          <a:p>
            <a:r>
              <a:rPr lang="de-CH" dirty="0"/>
              <a:t>Was kommt von der Sonne?</a:t>
            </a:r>
          </a:p>
        </p:txBody>
      </p:sp>
      <p:sp>
        <p:nvSpPr>
          <p:cNvPr id="3" name="Content Placeholder 2">
            <a:extLst>
              <a:ext uri="{FF2B5EF4-FFF2-40B4-BE49-F238E27FC236}">
                <a16:creationId xmlns:a16="http://schemas.microsoft.com/office/drawing/2014/main" id="{18BFC846-322C-029F-B2D1-6B9DBEB266B3}"/>
              </a:ext>
            </a:extLst>
          </p:cNvPr>
          <p:cNvSpPr>
            <a:spLocks noGrp="1"/>
          </p:cNvSpPr>
          <p:nvPr>
            <p:ph idx="1"/>
          </p:nvPr>
        </p:nvSpPr>
        <p:spPr>
          <a:xfrm>
            <a:off x="516099" y="1093305"/>
            <a:ext cx="4141870" cy="5229436"/>
          </a:xfrm>
        </p:spPr>
        <p:txBody>
          <a:bodyPr/>
          <a:lstStyle/>
          <a:p>
            <a:r>
              <a:rPr lang="de-CH" dirty="0"/>
              <a:t>Die Frequenzbereiche, die in der Haut eine Reaktion auslösen sind UVA und UVB, die gleich im Anschluss an das sichtbare Licht folgen.</a:t>
            </a:r>
          </a:p>
          <a:p>
            <a:endParaRPr lang="de-CH" dirty="0"/>
          </a:p>
          <a:p>
            <a:r>
              <a:rPr lang="de-CH" dirty="0"/>
              <a:t>UVC wird von der Atmosphäre komplett ausgefiltert.</a:t>
            </a:r>
          </a:p>
          <a:p>
            <a:endParaRPr lang="de-CH" dirty="0"/>
          </a:p>
          <a:p>
            <a:r>
              <a:rPr lang="de-CH" dirty="0"/>
              <a:t>UVB hat eine geringe Eindringtiefe bis zu 0.2 mm (Oberhaut)</a:t>
            </a:r>
          </a:p>
          <a:p>
            <a:endParaRPr lang="de-CH" dirty="0"/>
          </a:p>
          <a:p>
            <a:r>
              <a:rPr lang="de-CH" dirty="0"/>
              <a:t>UVA hat eine hohe Eindringtiefe bis zu 0.4 mm (Lederhaut)</a:t>
            </a:r>
          </a:p>
        </p:txBody>
      </p:sp>
      <p:sp>
        <p:nvSpPr>
          <p:cNvPr id="4" name="Slide Number Placeholder 3">
            <a:extLst>
              <a:ext uri="{FF2B5EF4-FFF2-40B4-BE49-F238E27FC236}">
                <a16:creationId xmlns:a16="http://schemas.microsoft.com/office/drawing/2014/main" id="{ABAC0867-3C9B-28EB-1723-0C98537240DA}"/>
              </a:ext>
            </a:extLst>
          </p:cNvPr>
          <p:cNvSpPr>
            <a:spLocks noGrp="1"/>
          </p:cNvSpPr>
          <p:nvPr>
            <p:ph type="sldNum" sz="quarter" idx="12"/>
          </p:nvPr>
        </p:nvSpPr>
        <p:spPr/>
        <p:txBody>
          <a:bodyPr/>
          <a:lstStyle/>
          <a:p>
            <a:fld id="{5A33CB2A-1702-4C1D-9CC4-8D472D39F19E}" type="slidenum">
              <a:rPr lang="en-US" smtClean="0"/>
              <a:t>58</a:t>
            </a:fld>
            <a:endParaRPr lang="en-US"/>
          </a:p>
        </p:txBody>
      </p:sp>
      <p:pic>
        <p:nvPicPr>
          <p:cNvPr id="6" name="Picture 5">
            <a:extLst>
              <a:ext uri="{FF2B5EF4-FFF2-40B4-BE49-F238E27FC236}">
                <a16:creationId xmlns:a16="http://schemas.microsoft.com/office/drawing/2014/main" id="{FE8E092C-C1F5-A854-2B13-AA1B5038BC3D}"/>
              </a:ext>
            </a:extLst>
          </p:cNvPr>
          <p:cNvPicPr>
            <a:picLocks noChangeAspect="1"/>
          </p:cNvPicPr>
          <p:nvPr/>
        </p:nvPicPr>
        <p:blipFill>
          <a:blip r:embed="rId2"/>
          <a:stretch>
            <a:fillRect/>
          </a:stretch>
        </p:blipFill>
        <p:spPr>
          <a:xfrm>
            <a:off x="5846823" y="191386"/>
            <a:ext cx="5007983" cy="268562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225D448-31A0-CDD2-040B-CA534440D1DB}"/>
              </a:ext>
            </a:extLst>
          </p:cNvPr>
          <p:cNvPicPr>
            <a:picLocks noChangeAspect="1"/>
          </p:cNvPicPr>
          <p:nvPr/>
        </p:nvPicPr>
        <p:blipFill>
          <a:blip r:embed="rId3"/>
          <a:srcRect t="12773"/>
          <a:stretch>
            <a:fillRect/>
          </a:stretch>
        </p:blipFill>
        <p:spPr>
          <a:xfrm>
            <a:off x="5846823" y="2877014"/>
            <a:ext cx="2072484" cy="39977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3670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F9A94-95E2-16AE-186B-65170EC54C38}"/>
              </a:ext>
            </a:extLst>
          </p:cNvPr>
          <p:cNvSpPr>
            <a:spLocks noGrp="1"/>
          </p:cNvSpPr>
          <p:nvPr>
            <p:ph type="title"/>
          </p:nvPr>
        </p:nvSpPr>
        <p:spPr/>
        <p:txBody>
          <a:bodyPr/>
          <a:lstStyle/>
          <a:p>
            <a:r>
              <a:rPr lang="de-CH" dirty="0"/>
              <a:t>Was passiert in der Haut?</a:t>
            </a:r>
          </a:p>
        </p:txBody>
      </p:sp>
      <p:graphicFrame>
        <p:nvGraphicFramePr>
          <p:cNvPr id="5" name="Content Placeholder 4">
            <a:extLst>
              <a:ext uri="{FF2B5EF4-FFF2-40B4-BE49-F238E27FC236}">
                <a16:creationId xmlns:a16="http://schemas.microsoft.com/office/drawing/2014/main" id="{026A5F4D-6558-72F5-11F3-1D241017FD78}"/>
              </a:ext>
            </a:extLst>
          </p:cNvPr>
          <p:cNvGraphicFramePr>
            <a:graphicFrameLocks noGrp="1"/>
          </p:cNvGraphicFramePr>
          <p:nvPr>
            <p:ph idx="1"/>
            <p:extLst>
              <p:ext uri="{D42A27DB-BD31-4B8C-83A1-F6EECF244321}">
                <p14:modId xmlns:p14="http://schemas.microsoft.com/office/powerpoint/2010/main" val="1378589602"/>
              </p:ext>
            </p:extLst>
          </p:nvPr>
        </p:nvGraphicFramePr>
        <p:xfrm>
          <a:off x="515938" y="1093788"/>
          <a:ext cx="6666400" cy="4480560"/>
        </p:xfrm>
        <a:graphic>
          <a:graphicData uri="http://schemas.openxmlformats.org/drawingml/2006/table">
            <a:tbl>
              <a:tblPr firstRow="1" bandRow="1">
                <a:tableStyleId>{00A15C55-8517-42AA-B614-E9B94910E393}</a:tableStyleId>
              </a:tblPr>
              <a:tblGrid>
                <a:gridCol w="1452938">
                  <a:extLst>
                    <a:ext uri="{9D8B030D-6E8A-4147-A177-3AD203B41FA5}">
                      <a16:colId xmlns:a16="http://schemas.microsoft.com/office/drawing/2014/main" val="56828474"/>
                    </a:ext>
                  </a:extLst>
                </a:gridCol>
                <a:gridCol w="5213462">
                  <a:extLst>
                    <a:ext uri="{9D8B030D-6E8A-4147-A177-3AD203B41FA5}">
                      <a16:colId xmlns:a16="http://schemas.microsoft.com/office/drawing/2014/main" val="2357553510"/>
                    </a:ext>
                  </a:extLst>
                </a:gridCol>
              </a:tblGrid>
              <a:tr h="0">
                <a:tc>
                  <a:txBody>
                    <a:bodyPr/>
                    <a:lstStyle/>
                    <a:p>
                      <a:pPr>
                        <a:spcBef>
                          <a:spcPts val="1200"/>
                        </a:spcBef>
                      </a:pPr>
                      <a:r>
                        <a:rPr lang="de-CH" dirty="0"/>
                        <a:t>Bereich</a:t>
                      </a:r>
                    </a:p>
                  </a:txBody>
                  <a:tcPr marL="137160" marR="137160" marT="137160" marB="137160"/>
                </a:tc>
                <a:tc>
                  <a:txBody>
                    <a:bodyPr/>
                    <a:lstStyle/>
                    <a:p>
                      <a:pPr>
                        <a:spcBef>
                          <a:spcPts val="1200"/>
                        </a:spcBef>
                      </a:pPr>
                      <a:r>
                        <a:rPr lang="de-CH" dirty="0"/>
                        <a:t>Biologische Wirkung</a:t>
                      </a:r>
                    </a:p>
                  </a:txBody>
                  <a:tcPr marL="137160" marR="137160" marT="137160" marB="137160"/>
                </a:tc>
                <a:extLst>
                  <a:ext uri="{0D108BD9-81ED-4DB2-BD59-A6C34878D82A}">
                    <a16:rowId xmlns:a16="http://schemas.microsoft.com/office/drawing/2014/main" val="566990043"/>
                  </a:ext>
                </a:extLst>
              </a:tr>
              <a:tr h="1227137">
                <a:tc>
                  <a:txBody>
                    <a:bodyPr/>
                    <a:lstStyle/>
                    <a:p>
                      <a:pPr>
                        <a:spcBef>
                          <a:spcPts val="1200"/>
                        </a:spcBef>
                      </a:pPr>
                      <a:r>
                        <a:rPr lang="de-CH" dirty="0"/>
                        <a:t>UV-A</a:t>
                      </a:r>
                    </a:p>
                  </a:txBody>
                  <a:tcPr marL="137160" marR="137160" marT="137160" marB="137160"/>
                </a:tc>
                <a:tc>
                  <a:txBody>
                    <a:bodyPr/>
                    <a:lstStyle/>
                    <a:p>
                      <a:pPr>
                        <a:spcBef>
                          <a:spcPts val="1200"/>
                        </a:spcBef>
                      </a:pPr>
                      <a:r>
                        <a:rPr lang="de-CH" dirty="0"/>
                        <a:t>Nur Stunden anhaltende, kurzfristige Bräune</a:t>
                      </a:r>
                    </a:p>
                    <a:p>
                      <a:pPr>
                        <a:spcBef>
                          <a:spcPts val="1200"/>
                        </a:spcBef>
                      </a:pPr>
                      <a:r>
                        <a:rPr lang="de-CH" dirty="0"/>
                        <a:t>Kollagen-Schädigung (Faltenbildung)</a:t>
                      </a:r>
                    </a:p>
                    <a:p>
                      <a:pPr>
                        <a:spcBef>
                          <a:spcPts val="1200"/>
                        </a:spcBef>
                      </a:pPr>
                      <a:r>
                        <a:rPr lang="de-CH" dirty="0"/>
                        <a:t>Kaum Sonnenbrand erzeugend</a:t>
                      </a:r>
                    </a:p>
                    <a:p>
                      <a:pPr>
                        <a:spcBef>
                          <a:spcPts val="1200"/>
                        </a:spcBef>
                      </a:pPr>
                      <a:r>
                        <a:rPr lang="de-CH" dirty="0" err="1"/>
                        <a:t>Melanomrisiko</a:t>
                      </a:r>
                      <a:r>
                        <a:rPr lang="de-CH" dirty="0"/>
                        <a:t> durch Bildung freier Radikale</a:t>
                      </a:r>
                    </a:p>
                  </a:txBody>
                  <a:tcPr marL="137160" marR="137160" marT="137160" marB="137160"/>
                </a:tc>
                <a:extLst>
                  <a:ext uri="{0D108BD9-81ED-4DB2-BD59-A6C34878D82A}">
                    <a16:rowId xmlns:a16="http://schemas.microsoft.com/office/drawing/2014/main" val="3794552645"/>
                  </a:ext>
                </a:extLst>
              </a:tr>
              <a:tr h="1227137">
                <a:tc>
                  <a:txBody>
                    <a:bodyPr/>
                    <a:lstStyle/>
                    <a:p>
                      <a:pPr>
                        <a:spcBef>
                          <a:spcPts val="1200"/>
                        </a:spcBef>
                      </a:pPr>
                      <a:r>
                        <a:rPr lang="de-CH" dirty="0"/>
                        <a:t>UV-B</a:t>
                      </a:r>
                    </a:p>
                  </a:txBody>
                  <a:tcPr marL="137160" marR="137160" marT="137160" marB="137160"/>
                </a:tc>
                <a:tc>
                  <a:txBody>
                    <a:bodyPr/>
                    <a:lstStyle/>
                    <a:p>
                      <a:pPr>
                        <a:spcBef>
                          <a:spcPts val="1200"/>
                        </a:spcBef>
                      </a:pPr>
                      <a:r>
                        <a:rPr lang="de-CH" dirty="0"/>
                        <a:t>Bewirkt um 72h verzögerte Melanin-Bildung (langfristige Bräune)</a:t>
                      </a:r>
                    </a:p>
                    <a:p>
                      <a:pPr>
                        <a:spcBef>
                          <a:spcPts val="1200"/>
                        </a:spcBef>
                      </a:pPr>
                      <a:r>
                        <a:rPr lang="de-CH" dirty="0"/>
                        <a:t>Stark Sonnenbrand erzeugend</a:t>
                      </a:r>
                    </a:p>
                    <a:p>
                      <a:pPr>
                        <a:spcBef>
                          <a:spcPts val="1200"/>
                        </a:spcBef>
                      </a:pPr>
                      <a:r>
                        <a:rPr lang="de-CH" dirty="0"/>
                        <a:t>Bildet Vitamin D3</a:t>
                      </a:r>
                    </a:p>
                    <a:p>
                      <a:pPr>
                        <a:spcBef>
                          <a:spcPts val="1200"/>
                        </a:spcBef>
                      </a:pPr>
                      <a:r>
                        <a:rPr lang="de-CH" dirty="0"/>
                        <a:t>Stärkste kanzerogene Wirkung</a:t>
                      </a:r>
                    </a:p>
                  </a:txBody>
                  <a:tcPr marL="137160" marR="137160" marT="137160" marB="137160"/>
                </a:tc>
                <a:extLst>
                  <a:ext uri="{0D108BD9-81ED-4DB2-BD59-A6C34878D82A}">
                    <a16:rowId xmlns:a16="http://schemas.microsoft.com/office/drawing/2014/main" val="75291859"/>
                  </a:ext>
                </a:extLst>
              </a:tr>
            </a:tbl>
          </a:graphicData>
        </a:graphic>
      </p:graphicFrame>
      <p:sp>
        <p:nvSpPr>
          <p:cNvPr id="4" name="Slide Number Placeholder 3">
            <a:extLst>
              <a:ext uri="{FF2B5EF4-FFF2-40B4-BE49-F238E27FC236}">
                <a16:creationId xmlns:a16="http://schemas.microsoft.com/office/drawing/2014/main" id="{D9DDF11A-2E5A-9E55-D09A-0BCC921138E8}"/>
              </a:ext>
            </a:extLst>
          </p:cNvPr>
          <p:cNvSpPr>
            <a:spLocks noGrp="1"/>
          </p:cNvSpPr>
          <p:nvPr>
            <p:ph type="sldNum" sz="quarter" idx="12"/>
          </p:nvPr>
        </p:nvSpPr>
        <p:spPr/>
        <p:txBody>
          <a:bodyPr/>
          <a:lstStyle/>
          <a:p>
            <a:fld id="{5A33CB2A-1702-4C1D-9CC4-8D472D39F19E}" type="slidenum">
              <a:rPr lang="en-US" smtClean="0"/>
              <a:t>59</a:t>
            </a:fld>
            <a:endParaRPr lang="en-US"/>
          </a:p>
        </p:txBody>
      </p:sp>
      <p:pic>
        <p:nvPicPr>
          <p:cNvPr id="3076" name="Picture 4" descr="Kollagen für schöne Haut: Welcher Typ wirkt wo? | nu3">
            <a:extLst>
              <a:ext uri="{FF2B5EF4-FFF2-40B4-BE49-F238E27FC236}">
                <a16:creationId xmlns:a16="http://schemas.microsoft.com/office/drawing/2014/main" id="{DD9A8E35-F95B-768E-9051-61A2C6DA85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05" t="31083" r="56633"/>
          <a:stretch>
            <a:fillRect/>
          </a:stretch>
        </p:blipFill>
        <p:spPr bwMode="auto">
          <a:xfrm>
            <a:off x="7494953" y="265358"/>
            <a:ext cx="3086615" cy="20011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8" name="Picture 6" descr="Radikalfänger - Antioxidanzien - Quencher - Cosmacon">
            <a:extLst>
              <a:ext uri="{FF2B5EF4-FFF2-40B4-BE49-F238E27FC236}">
                <a16:creationId xmlns:a16="http://schemas.microsoft.com/office/drawing/2014/main" id="{B1271D6C-E866-D739-88AE-1C54C0562A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22" t="21766" r="10798" b="50000"/>
          <a:stretch>
            <a:fillRect/>
          </a:stretch>
        </p:blipFill>
        <p:spPr bwMode="auto">
          <a:xfrm>
            <a:off x="8522116" y="2583970"/>
            <a:ext cx="3464579" cy="12641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2" name="Picture 10" descr="Vitamin D3 Cholecalciferol-Molekülstruktur. Vitamin D3 Cholecalciferol  skeletale chemische Formel. Chemische Molekülformeln Stock-Vektorgrafik -  Alamy">
            <a:extLst>
              <a:ext uri="{FF2B5EF4-FFF2-40B4-BE49-F238E27FC236}">
                <a16:creationId xmlns:a16="http://schemas.microsoft.com/office/drawing/2014/main" id="{F48D9EF2-2A0B-E1DE-D031-0EDC127512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655"/>
          <a:stretch>
            <a:fillRect/>
          </a:stretch>
        </p:blipFill>
        <p:spPr bwMode="auto">
          <a:xfrm>
            <a:off x="5494215" y="4397962"/>
            <a:ext cx="1602154" cy="92158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Mehr Fälle von Hautkrebs in RLP: Worauf sollte man achten? - SWR Aktuell">
            <a:extLst>
              <a:ext uri="{FF2B5EF4-FFF2-40B4-BE49-F238E27FC236}">
                <a16:creationId xmlns:a16="http://schemas.microsoft.com/office/drawing/2014/main" id="{A4A018B9-302E-F1D6-FC9F-5C5E516267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016" y="5665492"/>
            <a:ext cx="1895461" cy="10661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8" descr="Normale vs. übermäßige Melaninbildung als Ursache für Pigmentflecken">
            <a:extLst>
              <a:ext uri="{FF2B5EF4-FFF2-40B4-BE49-F238E27FC236}">
                <a16:creationId xmlns:a16="http://schemas.microsoft.com/office/drawing/2014/main" id="{3BE60753-6908-CB1B-37F0-4223E375F01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1667" b="10012"/>
          <a:stretch>
            <a:fillRect/>
          </a:stretch>
        </p:blipFill>
        <p:spPr bwMode="auto">
          <a:xfrm>
            <a:off x="7494953" y="4165617"/>
            <a:ext cx="3086615" cy="19746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55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ppt_x"/>
                                          </p:val>
                                        </p:tav>
                                        <p:tav tm="100000">
                                          <p:val>
                                            <p:strVal val="#ppt_x"/>
                                          </p:val>
                                        </p:tav>
                                      </p:tavLst>
                                    </p:anim>
                                    <p:anim calcmode="lin" valueType="num">
                                      <p:cBhvr additive="base">
                                        <p:cTn id="8"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8"/>
                                        </p:tgtEl>
                                        <p:attrNameLst>
                                          <p:attrName>style.visibility</p:attrName>
                                        </p:attrNameLst>
                                      </p:cBhvr>
                                      <p:to>
                                        <p:strVal val="visible"/>
                                      </p:to>
                                    </p:set>
                                    <p:anim calcmode="lin" valueType="num">
                                      <p:cBhvr additive="base">
                                        <p:cTn id="13" dur="500" fill="hold"/>
                                        <p:tgtEl>
                                          <p:spTgt spid="3078"/>
                                        </p:tgtEl>
                                        <p:attrNameLst>
                                          <p:attrName>ppt_x</p:attrName>
                                        </p:attrNameLst>
                                      </p:cBhvr>
                                      <p:tavLst>
                                        <p:tav tm="0">
                                          <p:val>
                                            <p:strVal val="#ppt_x"/>
                                          </p:val>
                                        </p:tav>
                                        <p:tav tm="100000">
                                          <p:val>
                                            <p:strVal val="#ppt_x"/>
                                          </p:val>
                                        </p:tav>
                                      </p:tavLst>
                                    </p:anim>
                                    <p:anim calcmode="lin" valueType="num">
                                      <p:cBhvr additive="base">
                                        <p:cTn id="14"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82"/>
                                        </p:tgtEl>
                                        <p:attrNameLst>
                                          <p:attrName>style.visibility</p:attrName>
                                        </p:attrNameLst>
                                      </p:cBhvr>
                                      <p:to>
                                        <p:strVal val="visible"/>
                                      </p:to>
                                    </p:set>
                                    <p:anim calcmode="lin" valueType="num">
                                      <p:cBhvr additive="base">
                                        <p:cTn id="25" dur="500" fill="hold"/>
                                        <p:tgtEl>
                                          <p:spTgt spid="3082"/>
                                        </p:tgtEl>
                                        <p:attrNameLst>
                                          <p:attrName>ppt_x</p:attrName>
                                        </p:attrNameLst>
                                      </p:cBhvr>
                                      <p:tavLst>
                                        <p:tav tm="0">
                                          <p:val>
                                            <p:strVal val="#ppt_x"/>
                                          </p:val>
                                        </p:tav>
                                        <p:tav tm="100000">
                                          <p:val>
                                            <p:strVal val="#ppt_x"/>
                                          </p:val>
                                        </p:tav>
                                      </p:tavLst>
                                    </p:anim>
                                    <p:anim calcmode="lin" valueType="num">
                                      <p:cBhvr additive="base">
                                        <p:cTn id="26" dur="500" fill="hold"/>
                                        <p:tgtEl>
                                          <p:spTgt spid="308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84"/>
                                        </p:tgtEl>
                                        <p:attrNameLst>
                                          <p:attrName>style.visibility</p:attrName>
                                        </p:attrNameLst>
                                      </p:cBhvr>
                                      <p:to>
                                        <p:strVal val="visible"/>
                                      </p:to>
                                    </p:set>
                                    <p:anim calcmode="lin" valueType="num">
                                      <p:cBhvr additive="base">
                                        <p:cTn id="31" dur="500" fill="hold"/>
                                        <p:tgtEl>
                                          <p:spTgt spid="3084"/>
                                        </p:tgtEl>
                                        <p:attrNameLst>
                                          <p:attrName>ppt_x</p:attrName>
                                        </p:attrNameLst>
                                      </p:cBhvr>
                                      <p:tavLst>
                                        <p:tav tm="0">
                                          <p:val>
                                            <p:strVal val="#ppt_x"/>
                                          </p:val>
                                        </p:tav>
                                        <p:tav tm="100000">
                                          <p:val>
                                            <p:strVal val="#ppt_x"/>
                                          </p:val>
                                        </p:tav>
                                      </p:tavLst>
                                    </p:anim>
                                    <p:anim calcmode="lin" valueType="num">
                                      <p:cBhvr additive="base">
                                        <p:cTn id="32" dur="500" fill="hold"/>
                                        <p:tgtEl>
                                          <p:spTgt spid="30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E727C-7CCC-950F-C88B-6DC1B74898CC}"/>
              </a:ext>
            </a:extLst>
          </p:cNvPr>
          <p:cNvSpPr>
            <a:spLocks noGrp="1"/>
          </p:cNvSpPr>
          <p:nvPr>
            <p:ph type="title"/>
          </p:nvPr>
        </p:nvSpPr>
        <p:spPr/>
        <p:txBody>
          <a:bodyPr/>
          <a:lstStyle/>
          <a:p>
            <a:r>
              <a:rPr lang="de-CH" dirty="0"/>
              <a:t>Update…</a:t>
            </a:r>
          </a:p>
        </p:txBody>
      </p:sp>
      <p:sp>
        <p:nvSpPr>
          <p:cNvPr id="3" name="Content Placeholder 2">
            <a:extLst>
              <a:ext uri="{FF2B5EF4-FFF2-40B4-BE49-F238E27FC236}">
                <a16:creationId xmlns:a16="http://schemas.microsoft.com/office/drawing/2014/main" id="{003DAA7A-37EB-9725-3974-7E9D81F9414C}"/>
              </a:ext>
            </a:extLst>
          </p:cNvPr>
          <p:cNvSpPr>
            <a:spLocks noGrp="1"/>
          </p:cNvSpPr>
          <p:nvPr>
            <p:ph idx="1"/>
          </p:nvPr>
        </p:nvSpPr>
        <p:spPr/>
        <p:txBody>
          <a:bodyPr/>
          <a:lstStyle/>
          <a:p>
            <a:r>
              <a:rPr lang="de-CH" sz="2800" dirty="0"/>
              <a:t>Das KoMi Aroma-Testarium – V2</a:t>
            </a:r>
          </a:p>
          <a:p>
            <a:endParaRPr lang="de-CH" dirty="0"/>
          </a:p>
          <a:p>
            <a:endParaRPr lang="de-CH" dirty="0"/>
          </a:p>
          <a:p>
            <a:endParaRPr lang="de-CH" dirty="0"/>
          </a:p>
          <a:p>
            <a:endParaRPr lang="de-CH" dirty="0"/>
          </a:p>
          <a:p>
            <a:endParaRPr lang="de-CH" dirty="0"/>
          </a:p>
          <a:p>
            <a:r>
              <a:rPr lang="de-CH" dirty="0"/>
              <a:t>Es stehen 9 Aromen zum Test des eigenen Geruchssinns parat</a:t>
            </a:r>
            <a:br>
              <a:rPr lang="de-CH" dirty="0"/>
            </a:br>
            <a:r>
              <a:rPr lang="de-CH" dirty="0"/>
              <a:t>und 3 Dosen mit Kaffee-Bohnen zur «Neutralisierung».</a:t>
            </a:r>
          </a:p>
          <a:p>
            <a:r>
              <a:rPr lang="de-CH" dirty="0"/>
              <a:t>Dazu hat’s Bögen, in die man seine Lösung eintragen kann </a:t>
            </a:r>
          </a:p>
          <a:p>
            <a:endParaRPr lang="de-CH" dirty="0"/>
          </a:p>
          <a:p>
            <a:r>
              <a:rPr lang="de-CH" dirty="0"/>
              <a:t>Am Ende der Soirée gibt’s die Auflösung in Form einer verdeckten</a:t>
            </a:r>
            <a:br>
              <a:rPr lang="de-CH" dirty="0"/>
            </a:br>
            <a:r>
              <a:rPr lang="de-CH" dirty="0"/>
              <a:t>Karte. Man kann den Test also auch noch nach der Soirée machen.</a:t>
            </a:r>
          </a:p>
        </p:txBody>
      </p:sp>
      <p:sp>
        <p:nvSpPr>
          <p:cNvPr id="4" name="Slide Number Placeholder 3">
            <a:extLst>
              <a:ext uri="{FF2B5EF4-FFF2-40B4-BE49-F238E27FC236}">
                <a16:creationId xmlns:a16="http://schemas.microsoft.com/office/drawing/2014/main" id="{1F70370D-3C2A-ACB5-19A7-CFD5C188449E}"/>
              </a:ext>
            </a:extLst>
          </p:cNvPr>
          <p:cNvSpPr>
            <a:spLocks noGrp="1"/>
          </p:cNvSpPr>
          <p:nvPr>
            <p:ph type="sldNum" sz="quarter" idx="12"/>
          </p:nvPr>
        </p:nvSpPr>
        <p:spPr/>
        <p:txBody>
          <a:bodyPr/>
          <a:lstStyle/>
          <a:p>
            <a:fld id="{5A33CB2A-1702-4C1D-9CC4-8D472D39F19E}" type="slidenum">
              <a:rPr lang="en-US" smtClean="0"/>
              <a:t>6</a:t>
            </a:fld>
            <a:endParaRPr lang="en-US"/>
          </a:p>
        </p:txBody>
      </p:sp>
      <p:pic>
        <p:nvPicPr>
          <p:cNvPr id="7" name="Picture 6">
            <a:extLst>
              <a:ext uri="{FF2B5EF4-FFF2-40B4-BE49-F238E27FC236}">
                <a16:creationId xmlns:a16="http://schemas.microsoft.com/office/drawing/2014/main" id="{3BA73E2B-2F1E-31AC-4A82-92A22FDC0D9E}"/>
              </a:ext>
            </a:extLst>
          </p:cNvPr>
          <p:cNvPicPr>
            <a:picLocks noChangeAspect="1"/>
          </p:cNvPicPr>
          <p:nvPr/>
        </p:nvPicPr>
        <p:blipFill>
          <a:blip r:embed="rId2"/>
          <a:srcRect t="10776"/>
          <a:stretch>
            <a:fillRect/>
          </a:stretch>
        </p:blipFill>
        <p:spPr>
          <a:xfrm>
            <a:off x="0" y="1720312"/>
            <a:ext cx="12192000" cy="1894924"/>
          </a:xfrm>
          <a:prstGeom prst="rect">
            <a:avLst/>
          </a:prstGeom>
        </p:spPr>
      </p:pic>
      <p:pic>
        <p:nvPicPr>
          <p:cNvPr id="6" name="Picture 5">
            <a:extLst>
              <a:ext uri="{FF2B5EF4-FFF2-40B4-BE49-F238E27FC236}">
                <a16:creationId xmlns:a16="http://schemas.microsoft.com/office/drawing/2014/main" id="{1F253E2C-82BD-63DB-03F3-9C01E54AD07C}"/>
              </a:ext>
            </a:extLst>
          </p:cNvPr>
          <p:cNvPicPr>
            <a:picLocks noChangeAspect="1"/>
          </p:cNvPicPr>
          <p:nvPr/>
        </p:nvPicPr>
        <p:blipFill>
          <a:blip r:embed="rId3"/>
          <a:stretch>
            <a:fillRect/>
          </a:stretch>
        </p:blipFill>
        <p:spPr>
          <a:xfrm rot="1440000">
            <a:off x="8462365" y="2890435"/>
            <a:ext cx="2458205" cy="3438000"/>
          </a:xfrm>
          <a:prstGeom prst="rect">
            <a:avLst/>
          </a:prstGeom>
          <a:ln>
            <a:noFill/>
          </a:ln>
          <a:effectLst>
            <a:outerShdw blurRad="292100" dist="139700" dir="2700000" algn="tl" rotWithShape="0">
              <a:srgbClr val="333333">
                <a:alpha val="65000"/>
              </a:srgbClr>
            </a:outerShdw>
          </a:effectLst>
        </p:spPr>
      </p:pic>
      <p:sp>
        <p:nvSpPr>
          <p:cNvPr id="9" name="Arrow: Right 8">
            <a:extLst>
              <a:ext uri="{FF2B5EF4-FFF2-40B4-BE49-F238E27FC236}">
                <a16:creationId xmlns:a16="http://schemas.microsoft.com/office/drawing/2014/main" id="{6215B9D3-1F05-C2E0-8E4F-34B8A988AEAB}"/>
              </a:ext>
            </a:extLst>
          </p:cNvPr>
          <p:cNvSpPr/>
          <p:nvPr/>
        </p:nvSpPr>
        <p:spPr>
          <a:xfrm>
            <a:off x="6789987" y="4723652"/>
            <a:ext cx="821410" cy="557939"/>
          </a:xfrm>
          <a:prstGeom prst="rightArrow">
            <a:avLst/>
          </a:prstGeom>
          <a:solidFill>
            <a:srgbClr val="D2B4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0565588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BE54E-4DE8-6736-1F44-45388CE69F5A}"/>
              </a:ext>
            </a:extLst>
          </p:cNvPr>
          <p:cNvSpPr>
            <a:spLocks noGrp="1"/>
          </p:cNvSpPr>
          <p:nvPr>
            <p:ph type="title"/>
          </p:nvPr>
        </p:nvSpPr>
        <p:spPr/>
        <p:txBody>
          <a:bodyPr/>
          <a:lstStyle/>
          <a:p>
            <a:r>
              <a:rPr lang="de-CH" dirty="0"/>
              <a:t>Warum 72 Stunden verzögert?</a:t>
            </a:r>
          </a:p>
        </p:txBody>
      </p:sp>
      <p:sp>
        <p:nvSpPr>
          <p:cNvPr id="3" name="Content Placeholder 2">
            <a:extLst>
              <a:ext uri="{FF2B5EF4-FFF2-40B4-BE49-F238E27FC236}">
                <a16:creationId xmlns:a16="http://schemas.microsoft.com/office/drawing/2014/main" id="{C3631BDB-1C59-02E1-49C8-BB35130C4FB6}"/>
              </a:ext>
            </a:extLst>
          </p:cNvPr>
          <p:cNvSpPr>
            <a:spLocks noGrp="1"/>
          </p:cNvSpPr>
          <p:nvPr>
            <p:ph idx="1"/>
          </p:nvPr>
        </p:nvSpPr>
        <p:spPr>
          <a:xfrm>
            <a:off x="3368711" y="1093305"/>
            <a:ext cx="6095719" cy="3936341"/>
          </a:xfrm>
        </p:spPr>
        <p:txBody>
          <a:bodyPr/>
          <a:lstStyle/>
          <a:p>
            <a:pPr marL="342900" indent="-342900">
              <a:buAutoNum type="arabicPeriod"/>
            </a:pPr>
            <a:r>
              <a:rPr lang="de-CH" dirty="0"/>
              <a:t>UV-B erzeugt in der menschlichen Haut DNA-Schäden</a:t>
            </a:r>
          </a:p>
          <a:p>
            <a:pPr marL="342900" indent="-342900">
              <a:buAutoNum type="arabicPeriod"/>
            </a:pPr>
            <a:r>
              <a:rPr lang="de-CH" dirty="0"/>
              <a:t>Das triggert das Tumor-unterdrückende Gen P53</a:t>
            </a:r>
          </a:p>
          <a:p>
            <a:pPr marL="342900" indent="-342900">
              <a:buAutoNum type="arabicPeriod"/>
            </a:pPr>
            <a:r>
              <a:rPr lang="de-CH" dirty="0"/>
              <a:t>Das erzeugt eine Kaskade von Signalen, die letztendlich das MSH (Melanozyten-stimulierendes Hormon) ansteigen lässt</a:t>
            </a:r>
          </a:p>
          <a:p>
            <a:pPr marL="342900" indent="-342900">
              <a:buAutoNum type="arabicPeriod"/>
            </a:pPr>
            <a:r>
              <a:rPr lang="de-CH" dirty="0"/>
              <a:t>Das Melanozyten-Wachstum wird angestossen</a:t>
            </a:r>
          </a:p>
          <a:p>
            <a:pPr marL="342900" indent="-342900">
              <a:buAutoNum type="arabicPeriod"/>
            </a:pPr>
            <a:r>
              <a:rPr lang="de-CH" dirty="0"/>
              <a:t>Das Enzym Tyrosinase wird ausgeschüttet, welches zur Synthese von Melanin benötigt wird</a:t>
            </a:r>
          </a:p>
          <a:p>
            <a:pPr marL="342900" indent="-342900">
              <a:buAutoNum type="arabicPeriod"/>
            </a:pPr>
            <a:r>
              <a:rPr lang="de-CH" dirty="0"/>
              <a:t>Die Konzentration von Melanin in der Haut steigt</a:t>
            </a:r>
          </a:p>
        </p:txBody>
      </p:sp>
      <p:sp>
        <p:nvSpPr>
          <p:cNvPr id="4" name="Slide Number Placeholder 3">
            <a:extLst>
              <a:ext uri="{FF2B5EF4-FFF2-40B4-BE49-F238E27FC236}">
                <a16:creationId xmlns:a16="http://schemas.microsoft.com/office/drawing/2014/main" id="{16410FA4-1D1A-F80C-D578-4C8A8C008130}"/>
              </a:ext>
            </a:extLst>
          </p:cNvPr>
          <p:cNvSpPr>
            <a:spLocks noGrp="1"/>
          </p:cNvSpPr>
          <p:nvPr>
            <p:ph type="sldNum" sz="quarter" idx="12"/>
          </p:nvPr>
        </p:nvSpPr>
        <p:spPr/>
        <p:txBody>
          <a:bodyPr/>
          <a:lstStyle/>
          <a:p>
            <a:fld id="{5A33CB2A-1702-4C1D-9CC4-8D472D39F19E}" type="slidenum">
              <a:rPr lang="en-US" smtClean="0"/>
              <a:t>60</a:t>
            </a:fld>
            <a:endParaRPr lang="en-US"/>
          </a:p>
        </p:txBody>
      </p:sp>
      <p:pic>
        <p:nvPicPr>
          <p:cNvPr id="5122" name="Picture 2" descr="P53">
            <a:extLst>
              <a:ext uri="{FF2B5EF4-FFF2-40B4-BE49-F238E27FC236}">
                <a16:creationId xmlns:a16="http://schemas.microsoft.com/office/drawing/2014/main" id="{35CB2F40-F047-E0F5-15AD-DAD73861DE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098" y="1093305"/>
            <a:ext cx="2268707" cy="29600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undefined">
            <a:extLst>
              <a:ext uri="{FF2B5EF4-FFF2-40B4-BE49-F238E27FC236}">
                <a16:creationId xmlns:a16="http://schemas.microsoft.com/office/drawing/2014/main" id="{1CFD349C-6C4E-7C33-FE6F-51F226B103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098" y="4321333"/>
            <a:ext cx="2719417" cy="2068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6" name="Picture 6" descr="Gebogener Pfeil Icon: Über 243 Tausend lizenzfreie lizenzierbare  Stockillustrationen und -zeichnungen | Shutterstock">
            <a:extLst>
              <a:ext uri="{FF2B5EF4-FFF2-40B4-BE49-F238E27FC236}">
                <a16:creationId xmlns:a16="http://schemas.microsoft.com/office/drawing/2014/main" id="{E19CE7F6-85BA-CCC1-33B0-1258EB981E8B}"/>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6556"/>
          <a:stretch>
            <a:fillRect/>
          </a:stretch>
        </p:blipFill>
        <p:spPr bwMode="auto">
          <a:xfrm rot="18241846">
            <a:off x="7482011" y="2186392"/>
            <a:ext cx="2845224" cy="16957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13339A25-C77F-718B-55D0-E499838DFCE7}"/>
              </a:ext>
            </a:extLst>
          </p:cNvPr>
          <p:cNvSpPr/>
          <p:nvPr/>
        </p:nvSpPr>
        <p:spPr>
          <a:xfrm>
            <a:off x="9792677" y="1688123"/>
            <a:ext cx="2194018" cy="4370141"/>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de-CH" dirty="0"/>
              <a:t>Bräunt die Haut, ist der Schaden bereits angerichtet!</a:t>
            </a:r>
          </a:p>
          <a:p>
            <a:pPr algn="ctr"/>
            <a:r>
              <a:rPr lang="de-CH" dirty="0"/>
              <a:t>Es braucht dazu keinen Sonnenbrand!</a:t>
            </a:r>
          </a:p>
          <a:p>
            <a:pPr algn="ctr"/>
            <a:endParaRPr lang="de-CH" dirty="0"/>
          </a:p>
          <a:p>
            <a:pPr algn="ctr"/>
            <a:r>
              <a:rPr lang="de-CH" dirty="0"/>
              <a:t>«Die Bräunung […] ist ein Hilfeschrei der Haut!»</a:t>
            </a:r>
          </a:p>
          <a:p>
            <a:pPr algn="ctr"/>
            <a:r>
              <a:rPr lang="de-CH" i="1" dirty="0"/>
              <a:t>Prof. Dr. Eckhard Breitbart</a:t>
            </a:r>
          </a:p>
        </p:txBody>
      </p:sp>
      <p:grpSp>
        <p:nvGrpSpPr>
          <p:cNvPr id="6" name="Group 5">
            <a:extLst>
              <a:ext uri="{FF2B5EF4-FFF2-40B4-BE49-F238E27FC236}">
                <a16:creationId xmlns:a16="http://schemas.microsoft.com/office/drawing/2014/main" id="{314A4A81-CB6E-38F7-A064-7A7FAC920C40}"/>
              </a:ext>
            </a:extLst>
          </p:cNvPr>
          <p:cNvGrpSpPr/>
          <p:nvPr/>
        </p:nvGrpSpPr>
        <p:grpSpPr>
          <a:xfrm>
            <a:off x="5790887" y="5029647"/>
            <a:ext cx="2508019" cy="1542923"/>
            <a:chOff x="7292052" y="-449618"/>
            <a:chExt cx="2285902" cy="1542923"/>
          </a:xfrm>
        </p:grpSpPr>
        <p:sp>
          <p:nvSpPr>
            <p:cNvPr id="7" name="Rectangle: Rounded Corners 6">
              <a:extLst>
                <a:ext uri="{FF2B5EF4-FFF2-40B4-BE49-F238E27FC236}">
                  <a16:creationId xmlns:a16="http://schemas.microsoft.com/office/drawing/2014/main" id="{BDE2BAF7-9CC3-BD29-DCFF-F9D480122329}"/>
                </a:ext>
              </a:extLst>
            </p:cNvPr>
            <p:cNvSpPr/>
            <p:nvPr/>
          </p:nvSpPr>
          <p:spPr>
            <a:xfrm>
              <a:off x="7292052" y="-449618"/>
              <a:ext cx="2285902" cy="154292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lIns="36000" tIns="0" rIns="36000" bIns="0" rtlCol="0" anchor="b"/>
            <a:lstStyle/>
            <a:p>
              <a:pPr algn="ctr"/>
              <a:r>
                <a:rPr lang="de-CH" sz="1400" dirty="0"/>
                <a:t>Was sollen wir tun?</a:t>
              </a:r>
            </a:p>
          </p:txBody>
        </p:sp>
        <p:pic>
          <p:nvPicPr>
            <p:cNvPr id="8" name="Picture 7">
              <a:extLst>
                <a:ext uri="{FF2B5EF4-FFF2-40B4-BE49-F238E27FC236}">
                  <a16:creationId xmlns:a16="http://schemas.microsoft.com/office/drawing/2014/main" id="{F787A1F0-D2BD-9B0F-781A-2EF235CF55E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89730" y="-449617"/>
              <a:ext cx="890546" cy="1028616"/>
            </a:xfrm>
            <a:prstGeom prst="rect">
              <a:avLst/>
            </a:prstGeom>
          </p:spPr>
        </p:pic>
      </p:grpSp>
      <p:sp>
        <p:nvSpPr>
          <p:cNvPr id="9" name="Arrow: Down 8">
            <a:extLst>
              <a:ext uri="{FF2B5EF4-FFF2-40B4-BE49-F238E27FC236}">
                <a16:creationId xmlns:a16="http://schemas.microsoft.com/office/drawing/2014/main" id="{79B78ED0-DFB7-8A0D-2B7C-A5C9355B42A2}"/>
              </a:ext>
            </a:extLst>
          </p:cNvPr>
          <p:cNvSpPr/>
          <p:nvPr/>
        </p:nvSpPr>
        <p:spPr>
          <a:xfrm>
            <a:off x="5524500" y="1455420"/>
            <a:ext cx="1553069" cy="2964180"/>
          </a:xfrm>
          <a:prstGeom prst="downArrow">
            <a:avLst/>
          </a:prstGeom>
          <a:solidFill>
            <a:srgbClr val="D74839">
              <a:alpha val="50196"/>
            </a:srgb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e-CH" sz="2400" b="1" dirty="0"/>
              <a:t>72 h</a:t>
            </a:r>
          </a:p>
        </p:txBody>
      </p:sp>
    </p:spTree>
    <p:extLst>
      <p:ext uri="{BB962C8B-B14F-4D97-AF65-F5344CB8AC3E}">
        <p14:creationId xmlns:p14="http://schemas.microsoft.com/office/powerpoint/2010/main" val="111474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additive="base">
                                        <p:cTn id="17" dur="500" fill="hold"/>
                                        <p:tgtEl>
                                          <p:spTgt spid="5122"/>
                                        </p:tgtEl>
                                        <p:attrNameLst>
                                          <p:attrName>ppt_x</p:attrName>
                                        </p:attrNameLst>
                                      </p:cBhvr>
                                      <p:tavLst>
                                        <p:tav tm="0">
                                          <p:val>
                                            <p:strVal val="#ppt_x"/>
                                          </p:val>
                                        </p:tav>
                                        <p:tav tm="100000">
                                          <p:val>
                                            <p:strVal val="#ppt_x"/>
                                          </p:val>
                                        </p:tav>
                                      </p:tavLst>
                                    </p:anim>
                                    <p:anim calcmode="lin" valueType="num">
                                      <p:cBhvr additive="base">
                                        <p:cTn id="1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124"/>
                                        </p:tgtEl>
                                        <p:attrNameLst>
                                          <p:attrName>style.visibility</p:attrName>
                                        </p:attrNameLst>
                                      </p:cBhvr>
                                      <p:to>
                                        <p:strVal val="visible"/>
                                      </p:to>
                                    </p:set>
                                    <p:anim calcmode="lin" valueType="num">
                                      <p:cBhvr additive="base">
                                        <p:cTn id="33" dur="500" fill="hold"/>
                                        <p:tgtEl>
                                          <p:spTgt spid="5124"/>
                                        </p:tgtEl>
                                        <p:attrNameLst>
                                          <p:attrName>ppt_x</p:attrName>
                                        </p:attrNameLst>
                                      </p:cBhvr>
                                      <p:tavLst>
                                        <p:tav tm="0">
                                          <p:val>
                                            <p:strVal val="#ppt_x"/>
                                          </p:val>
                                        </p:tav>
                                        <p:tav tm="100000">
                                          <p:val>
                                            <p:strVal val="#ppt_x"/>
                                          </p:val>
                                        </p:tav>
                                      </p:tavLst>
                                    </p:anim>
                                    <p:anim calcmode="lin" valueType="num">
                                      <p:cBhvr additive="base">
                                        <p:cTn id="34"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additive="base">
                                        <p:cTn id="4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126"/>
                                        </p:tgtEl>
                                        <p:attrNameLst>
                                          <p:attrName>style.visibility</p:attrName>
                                        </p:attrNameLst>
                                      </p:cBhvr>
                                      <p:to>
                                        <p:strVal val="visible"/>
                                      </p:to>
                                    </p:set>
                                    <p:anim calcmode="lin" valueType="num">
                                      <p:cBhvr additive="base">
                                        <p:cTn id="57" dur="500" fill="hold"/>
                                        <p:tgtEl>
                                          <p:spTgt spid="5126"/>
                                        </p:tgtEl>
                                        <p:attrNameLst>
                                          <p:attrName>ppt_x</p:attrName>
                                        </p:attrNameLst>
                                      </p:cBhvr>
                                      <p:tavLst>
                                        <p:tav tm="0">
                                          <p:val>
                                            <p:strVal val="#ppt_x"/>
                                          </p:val>
                                        </p:tav>
                                        <p:tav tm="100000">
                                          <p:val>
                                            <p:strVal val="#ppt_x"/>
                                          </p:val>
                                        </p:tav>
                                      </p:tavLst>
                                    </p:anim>
                                    <p:anim calcmode="lin" valueType="num">
                                      <p:cBhvr additive="base">
                                        <p:cTn id="58"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additive="base">
                                        <p:cTn id="63" dur="500" fill="hold"/>
                                        <p:tgtEl>
                                          <p:spTgt spid="5"/>
                                        </p:tgtEl>
                                        <p:attrNameLst>
                                          <p:attrName>ppt_x</p:attrName>
                                        </p:attrNameLst>
                                      </p:cBhvr>
                                      <p:tavLst>
                                        <p:tav tm="0">
                                          <p:val>
                                            <p:strVal val="#ppt_x"/>
                                          </p:val>
                                        </p:tav>
                                        <p:tav tm="100000">
                                          <p:val>
                                            <p:strVal val="#ppt_x"/>
                                          </p:val>
                                        </p:tav>
                                      </p:tavLst>
                                    </p:anim>
                                    <p:anim calcmode="lin" valueType="num">
                                      <p:cBhvr additive="base">
                                        <p:cTn id="6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6"/>
                                        </p:tgtEl>
                                        <p:attrNameLst>
                                          <p:attrName>style.visibility</p:attrName>
                                        </p:attrNameLst>
                                      </p:cBhvr>
                                      <p:to>
                                        <p:strVal val="visible"/>
                                      </p:to>
                                    </p:set>
                                    <p:anim calcmode="lin" valueType="num">
                                      <p:cBhvr additive="base">
                                        <p:cTn id="69" dur="500" fill="hold"/>
                                        <p:tgtEl>
                                          <p:spTgt spid="6"/>
                                        </p:tgtEl>
                                        <p:attrNameLst>
                                          <p:attrName>ppt_x</p:attrName>
                                        </p:attrNameLst>
                                      </p:cBhvr>
                                      <p:tavLst>
                                        <p:tav tm="0">
                                          <p:val>
                                            <p:strVal val="#ppt_x"/>
                                          </p:val>
                                        </p:tav>
                                        <p:tav tm="100000">
                                          <p:val>
                                            <p:strVal val="#ppt_x"/>
                                          </p:val>
                                        </p:tav>
                                      </p:tavLst>
                                    </p:anim>
                                    <p:anim calcmode="lin" valueType="num">
                                      <p:cBhvr additive="base">
                                        <p:cTn id="7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648EE-2799-C159-7840-FA82AB4A3C7A}"/>
              </a:ext>
            </a:extLst>
          </p:cNvPr>
          <p:cNvSpPr>
            <a:spLocks noGrp="1"/>
          </p:cNvSpPr>
          <p:nvPr>
            <p:ph type="title"/>
          </p:nvPr>
        </p:nvSpPr>
        <p:spPr/>
        <p:txBody>
          <a:bodyPr/>
          <a:lstStyle/>
          <a:p>
            <a:r>
              <a:rPr lang="de-CH" dirty="0"/>
              <a:t>Schutzmassnahmen</a:t>
            </a:r>
          </a:p>
        </p:txBody>
      </p:sp>
      <p:sp>
        <p:nvSpPr>
          <p:cNvPr id="3" name="Content Placeholder 2">
            <a:extLst>
              <a:ext uri="{FF2B5EF4-FFF2-40B4-BE49-F238E27FC236}">
                <a16:creationId xmlns:a16="http://schemas.microsoft.com/office/drawing/2014/main" id="{DB3014CD-5ACD-2FF9-1999-D3B41E0B269F}"/>
              </a:ext>
            </a:extLst>
          </p:cNvPr>
          <p:cNvSpPr>
            <a:spLocks noGrp="1"/>
          </p:cNvSpPr>
          <p:nvPr>
            <p:ph idx="1"/>
          </p:nvPr>
        </p:nvSpPr>
        <p:spPr>
          <a:xfrm>
            <a:off x="516098" y="1093305"/>
            <a:ext cx="5621620" cy="3699675"/>
          </a:xfrm>
        </p:spPr>
        <p:txBody>
          <a:bodyPr/>
          <a:lstStyle/>
          <a:p>
            <a:pPr marL="342900" indent="-342900">
              <a:buAutoNum type="arabicPeriod"/>
            </a:pPr>
            <a:r>
              <a:rPr lang="de-CH" dirty="0"/>
              <a:t>Vermeidung – raus aus der Sonne!</a:t>
            </a:r>
          </a:p>
          <a:p>
            <a:pPr marL="342900" indent="-342900">
              <a:buAutoNum type="arabicPeriod"/>
            </a:pPr>
            <a:endParaRPr lang="de-CH" dirty="0"/>
          </a:p>
          <a:p>
            <a:pPr marL="342900" indent="-342900">
              <a:buAutoNum type="arabicPeriod"/>
            </a:pPr>
            <a:endParaRPr lang="de-CH" dirty="0"/>
          </a:p>
          <a:p>
            <a:pPr marL="342900" indent="-342900">
              <a:buAutoNum type="arabicPeriod"/>
            </a:pPr>
            <a:endParaRPr lang="de-CH" dirty="0"/>
          </a:p>
          <a:p>
            <a:pPr marL="342900" indent="-342900">
              <a:buAutoNum type="arabicPeriod"/>
            </a:pPr>
            <a:r>
              <a:rPr lang="de-CH" dirty="0"/>
              <a:t>Kleidung – freie Haut vollständig bedecken</a:t>
            </a:r>
          </a:p>
          <a:p>
            <a:pPr marL="342900" indent="-342900">
              <a:buAutoNum type="arabicPeriod"/>
            </a:pPr>
            <a:endParaRPr lang="de-CH" dirty="0"/>
          </a:p>
          <a:p>
            <a:pPr marL="342900" indent="-342900">
              <a:buAutoNum type="arabicPeriod"/>
            </a:pPr>
            <a:endParaRPr lang="de-CH" dirty="0"/>
          </a:p>
          <a:p>
            <a:pPr marL="342900" indent="-342900">
              <a:buAutoNum type="arabicPeriod"/>
            </a:pPr>
            <a:r>
              <a:rPr lang="de-CH" dirty="0"/>
              <a:t>Sonnencreme verwenden</a:t>
            </a:r>
          </a:p>
          <a:p>
            <a:endParaRPr lang="de-CH" dirty="0"/>
          </a:p>
        </p:txBody>
      </p:sp>
      <p:sp>
        <p:nvSpPr>
          <p:cNvPr id="4" name="Slide Number Placeholder 3">
            <a:extLst>
              <a:ext uri="{FF2B5EF4-FFF2-40B4-BE49-F238E27FC236}">
                <a16:creationId xmlns:a16="http://schemas.microsoft.com/office/drawing/2014/main" id="{798C3700-7FB6-8630-AB05-E34FD796613D}"/>
              </a:ext>
            </a:extLst>
          </p:cNvPr>
          <p:cNvSpPr>
            <a:spLocks noGrp="1"/>
          </p:cNvSpPr>
          <p:nvPr>
            <p:ph type="sldNum" sz="quarter" idx="12"/>
          </p:nvPr>
        </p:nvSpPr>
        <p:spPr/>
        <p:txBody>
          <a:bodyPr/>
          <a:lstStyle/>
          <a:p>
            <a:fld id="{5A33CB2A-1702-4C1D-9CC4-8D472D39F19E}" type="slidenum">
              <a:rPr lang="en-US" smtClean="0"/>
              <a:t>61</a:t>
            </a:fld>
            <a:endParaRPr lang="en-US"/>
          </a:p>
        </p:txBody>
      </p:sp>
      <p:grpSp>
        <p:nvGrpSpPr>
          <p:cNvPr id="8" name="Group 7">
            <a:extLst>
              <a:ext uri="{FF2B5EF4-FFF2-40B4-BE49-F238E27FC236}">
                <a16:creationId xmlns:a16="http://schemas.microsoft.com/office/drawing/2014/main" id="{21E6525D-44C4-EE19-FAD7-6033A192C254}"/>
              </a:ext>
            </a:extLst>
          </p:cNvPr>
          <p:cNvGrpSpPr/>
          <p:nvPr/>
        </p:nvGrpSpPr>
        <p:grpSpPr>
          <a:xfrm>
            <a:off x="5556296" y="167640"/>
            <a:ext cx="5414843" cy="3638550"/>
            <a:chOff x="5556296" y="167640"/>
            <a:chExt cx="5414843" cy="3638550"/>
          </a:xfrm>
        </p:grpSpPr>
        <p:pic>
          <p:nvPicPr>
            <p:cNvPr id="4098" name="Picture 2" descr="Sparer Diogenes By marian kamensky | Business Cartoon | TOONPOOL">
              <a:extLst>
                <a:ext uri="{FF2B5EF4-FFF2-40B4-BE49-F238E27FC236}">
                  <a16:creationId xmlns:a16="http://schemas.microsoft.com/office/drawing/2014/main" id="{271A5755-264E-C9DE-F363-074AC4CDE8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8639" y="167640"/>
              <a:ext cx="4762500" cy="3638550"/>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AD1BC5E3-B880-093B-4AE1-BEB81793AB10}"/>
                </a:ext>
              </a:extLst>
            </p:cNvPr>
            <p:cNvSpPr/>
            <p:nvPr/>
          </p:nvSpPr>
          <p:spPr>
            <a:xfrm>
              <a:off x="5556296" y="910424"/>
              <a:ext cx="1555262" cy="1000369"/>
            </a:xfrm>
            <a:prstGeom prst="wedgeRoundRectCallout">
              <a:avLst>
                <a:gd name="adj1" fmla="val 64167"/>
                <a:gd name="adj2" fmla="val 73262"/>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solidFill>
                    <a:sysClr val="windowText" lastClr="000000"/>
                  </a:solidFill>
                </a:rPr>
                <a:t>Geh’ mir aus der Sonne</a:t>
              </a:r>
            </a:p>
          </p:txBody>
        </p:sp>
        <p:sp>
          <p:nvSpPr>
            <p:cNvPr id="6" name="Multiplication Sign 5">
              <a:extLst>
                <a:ext uri="{FF2B5EF4-FFF2-40B4-BE49-F238E27FC236}">
                  <a16:creationId xmlns:a16="http://schemas.microsoft.com/office/drawing/2014/main" id="{01DFF236-4CF9-7FA8-94D9-86A77AFFE28C}"/>
                </a:ext>
              </a:extLst>
            </p:cNvPr>
            <p:cNvSpPr/>
            <p:nvPr/>
          </p:nvSpPr>
          <p:spPr>
            <a:xfrm>
              <a:off x="6375352" y="873902"/>
              <a:ext cx="509001" cy="511195"/>
            </a:xfrm>
            <a:prstGeom prst="mathMultiply">
              <a:avLst>
                <a:gd name="adj1" fmla="val 7801"/>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grpSp>
      <p:pic>
        <p:nvPicPr>
          <p:cNvPr id="4100" name="Picture 4" descr="Sonnenschutz - Babys vor Sonne schützen">
            <a:extLst>
              <a:ext uri="{FF2B5EF4-FFF2-40B4-BE49-F238E27FC236}">
                <a16:creationId xmlns:a16="http://schemas.microsoft.com/office/drawing/2014/main" id="{1B7A633B-DE18-0884-8C80-A9B7F7D9B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1666" y="2910798"/>
            <a:ext cx="2316480" cy="231648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e beste Sonnencreme | Test 04/2026 | F.A.Z. Kaufkompass">
            <a:extLst>
              <a:ext uri="{FF2B5EF4-FFF2-40B4-BE49-F238E27FC236}">
                <a16:creationId xmlns:a16="http://schemas.microsoft.com/office/drawing/2014/main" id="{AB9344EF-72AA-41B5-B7D6-92C7CE042B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000" r="10014"/>
          <a:stretch>
            <a:fillRect/>
          </a:stretch>
        </p:blipFill>
        <p:spPr bwMode="auto">
          <a:xfrm>
            <a:off x="8145780" y="3806190"/>
            <a:ext cx="3754999" cy="26741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99D632EF-21FE-6F35-F20C-68DBACFF70BD}"/>
              </a:ext>
            </a:extLst>
          </p:cNvPr>
          <p:cNvSpPr/>
          <p:nvPr/>
        </p:nvSpPr>
        <p:spPr>
          <a:xfrm>
            <a:off x="978139" y="4975861"/>
            <a:ext cx="4151486" cy="159670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CH" b="1" dirty="0">
                <a:solidFill>
                  <a:sysClr val="windowText" lastClr="000000"/>
                </a:solidFill>
              </a:rPr>
              <a:t>Und was ist mit der Vitamin D-Erzeugung?</a:t>
            </a:r>
            <a:br>
              <a:rPr lang="de-CH" dirty="0">
                <a:solidFill>
                  <a:sysClr val="windowText" lastClr="000000"/>
                </a:solidFill>
              </a:rPr>
            </a:br>
            <a:r>
              <a:rPr lang="de-CH" dirty="0">
                <a:solidFill>
                  <a:sysClr val="windowText" lastClr="000000"/>
                </a:solidFill>
              </a:rPr>
              <a:t>Lösung: Arme und Gesicht 2..3x pro Woche für 10 Minuten in die Sonne reicht vollkommen aus</a:t>
            </a:r>
          </a:p>
        </p:txBody>
      </p:sp>
    </p:spTree>
    <p:extLst>
      <p:ext uri="{BB962C8B-B14F-4D97-AF65-F5344CB8AC3E}">
        <p14:creationId xmlns:p14="http://schemas.microsoft.com/office/powerpoint/2010/main" val="219867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100"/>
                                        </p:tgtEl>
                                        <p:attrNameLst>
                                          <p:attrName>style.visibility</p:attrName>
                                        </p:attrNameLst>
                                      </p:cBhvr>
                                      <p:to>
                                        <p:strVal val="visible"/>
                                      </p:to>
                                    </p:set>
                                    <p:anim calcmode="lin" valueType="num">
                                      <p:cBhvr additive="base">
                                        <p:cTn id="21" dur="500" fill="hold"/>
                                        <p:tgtEl>
                                          <p:spTgt spid="4100"/>
                                        </p:tgtEl>
                                        <p:attrNameLst>
                                          <p:attrName>ppt_x</p:attrName>
                                        </p:attrNameLst>
                                      </p:cBhvr>
                                      <p:tavLst>
                                        <p:tav tm="0">
                                          <p:val>
                                            <p:strVal val="#ppt_x"/>
                                          </p:val>
                                        </p:tav>
                                        <p:tav tm="100000">
                                          <p:val>
                                            <p:strVal val="#ppt_x"/>
                                          </p:val>
                                        </p:tav>
                                      </p:tavLst>
                                    </p:anim>
                                    <p:anim calcmode="lin" valueType="num">
                                      <p:cBhvr additive="base">
                                        <p:cTn id="22"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102"/>
                                        </p:tgtEl>
                                        <p:attrNameLst>
                                          <p:attrName>style.visibility</p:attrName>
                                        </p:attrNameLst>
                                      </p:cBhvr>
                                      <p:to>
                                        <p:strVal val="visible"/>
                                      </p:to>
                                    </p:set>
                                    <p:anim calcmode="lin" valueType="num">
                                      <p:cBhvr additive="base">
                                        <p:cTn id="31" dur="500" fill="hold"/>
                                        <p:tgtEl>
                                          <p:spTgt spid="4102"/>
                                        </p:tgtEl>
                                        <p:attrNameLst>
                                          <p:attrName>ppt_x</p:attrName>
                                        </p:attrNameLst>
                                      </p:cBhvr>
                                      <p:tavLst>
                                        <p:tav tm="0">
                                          <p:val>
                                            <p:strVal val="#ppt_x"/>
                                          </p:val>
                                        </p:tav>
                                        <p:tav tm="100000">
                                          <p:val>
                                            <p:strVal val="#ppt_x"/>
                                          </p:val>
                                        </p:tav>
                                      </p:tavLst>
                                    </p:anim>
                                    <p:anim calcmode="lin" valueType="num">
                                      <p:cBhvr additive="base">
                                        <p:cTn id="32"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BAF36-285E-AAF9-465B-1C546E57C89F}"/>
              </a:ext>
            </a:extLst>
          </p:cNvPr>
          <p:cNvSpPr>
            <a:spLocks noGrp="1"/>
          </p:cNvSpPr>
          <p:nvPr>
            <p:ph type="title"/>
          </p:nvPr>
        </p:nvSpPr>
        <p:spPr/>
        <p:txBody>
          <a:bodyPr/>
          <a:lstStyle/>
          <a:p>
            <a:r>
              <a:rPr lang="de-CH" dirty="0"/>
              <a:t>Thema Sonnencreme</a:t>
            </a:r>
          </a:p>
        </p:txBody>
      </p:sp>
      <p:sp>
        <p:nvSpPr>
          <p:cNvPr id="3" name="Content Placeholder 2">
            <a:extLst>
              <a:ext uri="{FF2B5EF4-FFF2-40B4-BE49-F238E27FC236}">
                <a16:creationId xmlns:a16="http://schemas.microsoft.com/office/drawing/2014/main" id="{4B0DAD89-6A82-DFDC-4816-112A6D491FB2}"/>
              </a:ext>
            </a:extLst>
          </p:cNvPr>
          <p:cNvSpPr>
            <a:spLocks noGrp="1"/>
          </p:cNvSpPr>
          <p:nvPr>
            <p:ph idx="1"/>
          </p:nvPr>
        </p:nvSpPr>
        <p:spPr>
          <a:xfrm>
            <a:off x="516098" y="1093305"/>
            <a:ext cx="5517038" cy="4454056"/>
          </a:xfrm>
        </p:spPr>
        <p:txBody>
          <a:bodyPr/>
          <a:lstStyle/>
          <a:p>
            <a:r>
              <a:rPr lang="de-CH" b="1" dirty="0"/>
              <a:t>Ein paar Fakten…</a:t>
            </a:r>
          </a:p>
          <a:p>
            <a:r>
              <a:rPr lang="de-CH" dirty="0"/>
              <a:t>Nehmt eine Marke, die UVA </a:t>
            </a:r>
            <a:r>
              <a:rPr lang="de-CH" b="1" dirty="0"/>
              <a:t>und</a:t>
            </a:r>
            <a:r>
              <a:rPr lang="de-CH" dirty="0"/>
              <a:t> UVB abschirmt</a:t>
            </a:r>
          </a:p>
          <a:p>
            <a:r>
              <a:rPr lang="de-CH" dirty="0"/>
              <a:t>Nehmt reichlich – es wird immer zu wenig verwendet – eine 200ml-Tube muss nach 5x ganzer Körper leer sein! Und vergesst nicht regelmässig nachzulegen!</a:t>
            </a:r>
          </a:p>
          <a:p>
            <a:r>
              <a:rPr lang="de-CH" dirty="0"/>
              <a:t>Nano-Teilchen sind besser als lösliche UV-Filter, da sie nicht in die Haut eindringen können weil zu gross</a:t>
            </a:r>
          </a:p>
          <a:p>
            <a:r>
              <a:rPr lang="de-CH" dirty="0"/>
              <a:t>Der Lichtschutzfaktor ist ein theoretischer Wert. Praktisch sollte man mit der Hälfte rechnen!</a:t>
            </a:r>
          </a:p>
          <a:p>
            <a:r>
              <a:rPr lang="de-CH" dirty="0"/>
              <a:t>Beachtet die Haltbarkeit. Nach einem Jahr ist das </a:t>
            </a:r>
            <a:br>
              <a:rPr lang="de-CH" dirty="0"/>
            </a:br>
            <a:r>
              <a:rPr lang="de-CH" dirty="0"/>
              <a:t>Mittel i.d.R. unbrauchbar da Wirkstoffe zerfallen!</a:t>
            </a:r>
          </a:p>
          <a:p>
            <a:endParaRPr lang="de-CH" dirty="0"/>
          </a:p>
        </p:txBody>
      </p:sp>
      <p:sp>
        <p:nvSpPr>
          <p:cNvPr id="4" name="Slide Number Placeholder 3">
            <a:extLst>
              <a:ext uri="{FF2B5EF4-FFF2-40B4-BE49-F238E27FC236}">
                <a16:creationId xmlns:a16="http://schemas.microsoft.com/office/drawing/2014/main" id="{D239CA7E-7016-7C02-9321-46CC78F42C3D}"/>
              </a:ext>
            </a:extLst>
          </p:cNvPr>
          <p:cNvSpPr>
            <a:spLocks noGrp="1"/>
          </p:cNvSpPr>
          <p:nvPr>
            <p:ph type="sldNum" sz="quarter" idx="12"/>
          </p:nvPr>
        </p:nvSpPr>
        <p:spPr/>
        <p:txBody>
          <a:bodyPr/>
          <a:lstStyle/>
          <a:p>
            <a:fld id="{5A33CB2A-1702-4C1D-9CC4-8D472D39F19E}" type="slidenum">
              <a:rPr lang="en-US" smtClean="0"/>
              <a:t>62</a:t>
            </a:fld>
            <a:endParaRPr lang="en-US"/>
          </a:p>
        </p:txBody>
      </p:sp>
      <p:pic>
        <p:nvPicPr>
          <p:cNvPr id="3074" name="Picture 2" descr="Messungen der ultravioletten Strahlung: UVA, UVB, UVC">
            <a:extLst>
              <a:ext uri="{FF2B5EF4-FFF2-40B4-BE49-F238E27FC236}">
                <a16:creationId xmlns:a16="http://schemas.microsoft.com/office/drawing/2014/main" id="{5BD317DE-9EC9-57B7-0CF5-E8FAEC1710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6990" y="640080"/>
            <a:ext cx="4794450" cy="186408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ie trägt man Sonnencreme richtig auf | Eau Thermale Avène">
            <a:extLst>
              <a:ext uri="{FF2B5EF4-FFF2-40B4-BE49-F238E27FC236}">
                <a16:creationId xmlns:a16="http://schemas.microsoft.com/office/drawing/2014/main" id="{E758AAA6-0032-B252-4C75-05371EE81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4215" y="2659380"/>
            <a:ext cx="3332480" cy="249936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älfte Zeit eben Symbol Pause brechen Halbzeit Pause 69486728 Vektor Kunst  bei Vecteezy">
            <a:extLst>
              <a:ext uri="{FF2B5EF4-FFF2-40B4-BE49-F238E27FC236}">
                <a16:creationId xmlns:a16="http://schemas.microsoft.com/office/drawing/2014/main" id="{3B608934-16E8-C568-0BAB-F9BBEB1B372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58865" y="3040380"/>
            <a:ext cx="2947663" cy="29565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BA5F3F17-2690-BF3C-7782-DF97FDD57517}"/>
              </a:ext>
            </a:extLst>
          </p:cNvPr>
          <p:cNvSpPr/>
          <p:nvPr/>
        </p:nvSpPr>
        <p:spPr>
          <a:xfrm>
            <a:off x="931467" y="5547361"/>
            <a:ext cx="4686300" cy="949509"/>
          </a:xfrm>
          <a:prstGeom prst="roundRect">
            <a:avLst/>
          </a:prstGeom>
          <a:solidFill>
            <a:srgbClr val="FFFF0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CH" b="1" dirty="0">
                <a:solidFill>
                  <a:sysClr val="windowText" lastClr="000000"/>
                </a:solidFill>
              </a:rPr>
              <a:t>Fun Fact</a:t>
            </a:r>
          </a:p>
          <a:p>
            <a:pPr algn="ctr"/>
            <a:r>
              <a:rPr lang="de-CH" dirty="0">
                <a:solidFill>
                  <a:sysClr val="windowText" lastClr="000000"/>
                </a:solidFill>
              </a:rPr>
              <a:t>Braune Haut hat nur einen LSF von 3…8</a:t>
            </a:r>
          </a:p>
        </p:txBody>
      </p:sp>
    </p:spTree>
    <p:extLst>
      <p:ext uri="{BB962C8B-B14F-4D97-AF65-F5344CB8AC3E}">
        <p14:creationId xmlns:p14="http://schemas.microsoft.com/office/powerpoint/2010/main" val="381968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148"/>
                                        </p:tgtEl>
                                        <p:attrNameLst>
                                          <p:attrName>style.visibility</p:attrName>
                                        </p:attrNameLst>
                                      </p:cBhvr>
                                      <p:to>
                                        <p:strVal val="visible"/>
                                      </p:to>
                                    </p:set>
                                    <p:anim calcmode="lin" valueType="num">
                                      <p:cBhvr additive="base">
                                        <p:cTn id="21" dur="500" fill="hold"/>
                                        <p:tgtEl>
                                          <p:spTgt spid="6148"/>
                                        </p:tgtEl>
                                        <p:attrNameLst>
                                          <p:attrName>ppt_x</p:attrName>
                                        </p:attrNameLst>
                                      </p:cBhvr>
                                      <p:tavLst>
                                        <p:tav tm="0">
                                          <p:val>
                                            <p:strVal val="#ppt_x"/>
                                          </p:val>
                                        </p:tav>
                                        <p:tav tm="100000">
                                          <p:val>
                                            <p:strVal val="#ppt_x"/>
                                          </p:val>
                                        </p:tav>
                                      </p:tavLst>
                                    </p:anim>
                                    <p:anim calcmode="lin" valueType="num">
                                      <p:cBhvr additive="base">
                                        <p:cTn id="22"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150"/>
                                        </p:tgtEl>
                                        <p:attrNameLst>
                                          <p:attrName>style.visibility</p:attrName>
                                        </p:attrNameLst>
                                      </p:cBhvr>
                                      <p:to>
                                        <p:strVal val="visible"/>
                                      </p:to>
                                    </p:set>
                                    <p:anim calcmode="lin" valueType="num">
                                      <p:cBhvr additive="base">
                                        <p:cTn id="37" dur="500" fill="hold"/>
                                        <p:tgtEl>
                                          <p:spTgt spid="6150"/>
                                        </p:tgtEl>
                                        <p:attrNameLst>
                                          <p:attrName>ppt_x</p:attrName>
                                        </p:attrNameLst>
                                      </p:cBhvr>
                                      <p:tavLst>
                                        <p:tav tm="0">
                                          <p:val>
                                            <p:strVal val="#ppt_x"/>
                                          </p:val>
                                        </p:tav>
                                        <p:tav tm="100000">
                                          <p:val>
                                            <p:strVal val="#ppt_x"/>
                                          </p:val>
                                        </p:tav>
                                      </p:tavLst>
                                    </p:anim>
                                    <p:anim calcmode="lin" valueType="num">
                                      <p:cBhvr additive="base">
                                        <p:cTn id="38"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6F5EB-8F0F-75AA-2D53-15BAD3388E66}"/>
              </a:ext>
            </a:extLst>
          </p:cNvPr>
          <p:cNvSpPr>
            <a:spLocks noGrp="1"/>
          </p:cNvSpPr>
          <p:nvPr>
            <p:ph type="title"/>
          </p:nvPr>
        </p:nvSpPr>
        <p:spPr/>
        <p:txBody>
          <a:bodyPr/>
          <a:lstStyle/>
          <a:p>
            <a:r>
              <a:rPr lang="de-CH" dirty="0"/>
              <a:t>Zusammenfassung</a:t>
            </a:r>
          </a:p>
        </p:txBody>
      </p:sp>
      <p:sp>
        <p:nvSpPr>
          <p:cNvPr id="3" name="Content Placeholder 2">
            <a:extLst>
              <a:ext uri="{FF2B5EF4-FFF2-40B4-BE49-F238E27FC236}">
                <a16:creationId xmlns:a16="http://schemas.microsoft.com/office/drawing/2014/main" id="{41283D79-147A-25BC-72D4-6521654C5AD8}"/>
              </a:ext>
            </a:extLst>
          </p:cNvPr>
          <p:cNvSpPr>
            <a:spLocks noGrp="1"/>
          </p:cNvSpPr>
          <p:nvPr>
            <p:ph idx="1"/>
          </p:nvPr>
        </p:nvSpPr>
        <p:spPr>
          <a:xfrm>
            <a:off x="516098" y="1554479"/>
            <a:ext cx="4673123" cy="4759509"/>
          </a:xfrm>
        </p:spPr>
        <p:txBody>
          <a:bodyPr/>
          <a:lstStyle/>
          <a:p>
            <a:r>
              <a:rPr lang="de-CH" b="1" dirty="0"/>
              <a:t>Jede Bräunung ist bereits ein Zeichen für Schäden durch UV-Einwirkung!</a:t>
            </a:r>
          </a:p>
          <a:p>
            <a:endParaRPr lang="de-CH" dirty="0"/>
          </a:p>
          <a:p>
            <a:r>
              <a:rPr lang="de-CH" b="1" dirty="0"/>
              <a:t>Drei wichtige Ebenen des Schutzes:</a:t>
            </a:r>
          </a:p>
          <a:p>
            <a:pPr marL="715963" indent="-342900">
              <a:buAutoNum type="arabicPeriod"/>
            </a:pPr>
            <a:r>
              <a:rPr lang="de-CH" dirty="0"/>
              <a:t>Vermeidung </a:t>
            </a:r>
          </a:p>
          <a:p>
            <a:pPr marL="715963" indent="-342900">
              <a:buAutoNum type="arabicPeriod"/>
            </a:pPr>
            <a:r>
              <a:rPr lang="de-CH" dirty="0"/>
              <a:t>Kleidung</a:t>
            </a:r>
          </a:p>
          <a:p>
            <a:pPr marL="715963" indent="-342900">
              <a:buAutoNum type="arabicPeriod"/>
            </a:pPr>
            <a:r>
              <a:rPr lang="de-CH" dirty="0"/>
              <a:t>Sonncreme</a:t>
            </a:r>
          </a:p>
          <a:p>
            <a:endParaRPr lang="de-CH" dirty="0"/>
          </a:p>
          <a:p>
            <a:r>
              <a:rPr lang="de-CH" b="1" dirty="0"/>
              <a:t>Wichtige Regel:</a:t>
            </a:r>
            <a:br>
              <a:rPr lang="de-CH" b="1" dirty="0"/>
            </a:br>
            <a:r>
              <a:rPr lang="de-CH" b="1" dirty="0"/>
              <a:t>Es gibt nicht zu viel Sonnencreme!</a:t>
            </a:r>
          </a:p>
        </p:txBody>
      </p:sp>
      <p:sp>
        <p:nvSpPr>
          <p:cNvPr id="4" name="Slide Number Placeholder 3">
            <a:extLst>
              <a:ext uri="{FF2B5EF4-FFF2-40B4-BE49-F238E27FC236}">
                <a16:creationId xmlns:a16="http://schemas.microsoft.com/office/drawing/2014/main" id="{BAE9763D-CD6C-2514-9C1F-28AF5D4F3684}"/>
              </a:ext>
            </a:extLst>
          </p:cNvPr>
          <p:cNvSpPr>
            <a:spLocks noGrp="1"/>
          </p:cNvSpPr>
          <p:nvPr>
            <p:ph type="sldNum" sz="quarter" idx="12"/>
          </p:nvPr>
        </p:nvSpPr>
        <p:spPr/>
        <p:txBody>
          <a:bodyPr/>
          <a:lstStyle/>
          <a:p>
            <a:fld id="{5A33CB2A-1702-4C1D-9CC4-8D472D39F19E}" type="slidenum">
              <a:rPr lang="en-US" smtClean="0"/>
              <a:t>63</a:t>
            </a:fld>
            <a:endParaRPr lang="en-US"/>
          </a:p>
        </p:txBody>
      </p:sp>
      <p:pic>
        <p:nvPicPr>
          <p:cNvPr id="7170" name="Picture 2" descr="Solarium: Scanner zeigt Hautschäden durch UV-Strahlen">
            <a:extLst>
              <a:ext uri="{FF2B5EF4-FFF2-40B4-BE49-F238E27FC236}">
                <a16:creationId xmlns:a16="http://schemas.microsoft.com/office/drawing/2014/main" id="{24F9F30E-6967-296C-1A53-8311C03CAA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4060" y="358140"/>
            <a:ext cx="4015740" cy="225885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Nein Sonne Zeichen isoliert auf Weiß Hintergrund . vermeiden Sonnenlicht  Symbol . Nein Sonne erlaubt Zeichen . Illustration 48269306 Vektor Kunst  bei Vecteezy">
            <a:extLst>
              <a:ext uri="{FF2B5EF4-FFF2-40B4-BE49-F238E27FC236}">
                <a16:creationId xmlns:a16="http://schemas.microsoft.com/office/drawing/2014/main" id="{701818EB-37CC-C0C6-B37D-03528ECB0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877" y="2770347"/>
            <a:ext cx="1813560" cy="181356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UV-Schutz Wanderkleidung– Ker Sun Schweiz">
            <a:extLst>
              <a:ext uri="{FF2B5EF4-FFF2-40B4-BE49-F238E27FC236}">
                <a16:creationId xmlns:a16="http://schemas.microsoft.com/office/drawing/2014/main" id="{C5DADAA0-FF2A-D07F-3D0F-7B0E7894BF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11" t="17217" r="25544" b="7933"/>
          <a:stretch>
            <a:fillRect/>
          </a:stretch>
        </p:blipFill>
        <p:spPr bwMode="auto">
          <a:xfrm>
            <a:off x="6423660" y="2761876"/>
            <a:ext cx="2141220" cy="183050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Welches Sonnenschutzmittel ist die richtige Wahl für Gesundheit und Umwelt?  - wissenschaft.de">
            <a:extLst>
              <a:ext uri="{FF2B5EF4-FFF2-40B4-BE49-F238E27FC236}">
                <a16:creationId xmlns:a16="http://schemas.microsoft.com/office/drawing/2014/main" id="{AE691184-66D8-6E69-9E59-CA764631F5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4103" y="2761875"/>
            <a:ext cx="3050835" cy="183050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473E526E-38B7-18AA-BF7E-9235843DDCFB}"/>
              </a:ext>
            </a:extLst>
          </p:cNvPr>
          <p:cNvGrpSpPr/>
          <p:nvPr/>
        </p:nvGrpSpPr>
        <p:grpSpPr>
          <a:xfrm>
            <a:off x="5814060" y="4737257"/>
            <a:ext cx="4168140" cy="1981200"/>
            <a:chOff x="5920740" y="4716780"/>
            <a:chExt cx="4168140" cy="1981200"/>
          </a:xfrm>
        </p:grpSpPr>
        <p:sp>
          <p:nvSpPr>
            <p:cNvPr id="5" name="Rectangle: Rounded Corners 4">
              <a:extLst>
                <a:ext uri="{FF2B5EF4-FFF2-40B4-BE49-F238E27FC236}">
                  <a16:creationId xmlns:a16="http://schemas.microsoft.com/office/drawing/2014/main" id="{59313463-C04D-2A9D-C785-C8B38B34CB22}"/>
                </a:ext>
              </a:extLst>
            </p:cNvPr>
            <p:cNvSpPr/>
            <p:nvPr/>
          </p:nvSpPr>
          <p:spPr>
            <a:xfrm>
              <a:off x="5920740" y="4716780"/>
              <a:ext cx="4168140" cy="1981200"/>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r"/>
              <a:r>
                <a:rPr lang="de-CH" b="1" dirty="0"/>
                <a:t>Mein Tipp:</a:t>
              </a:r>
            </a:p>
            <a:p>
              <a:pPr algn="r"/>
              <a:r>
                <a:rPr lang="de-CH" dirty="0"/>
                <a:t>Auch als Kunstlicht-</a:t>
              </a:r>
              <a:br>
                <a:rPr lang="de-CH" dirty="0"/>
              </a:br>
              <a:r>
                <a:rPr lang="de-CH" dirty="0"/>
                <a:t>pflanze kann man </a:t>
              </a:r>
              <a:br>
                <a:rPr lang="de-CH" dirty="0"/>
              </a:br>
              <a:r>
                <a:rPr lang="de-CH" dirty="0"/>
                <a:t>prächtig gedeihen! </a:t>
              </a:r>
              <a:br>
                <a:rPr lang="de-CH" dirty="0"/>
              </a:br>
              <a:r>
                <a:rPr lang="de-CH" dirty="0"/>
                <a:t>😉</a:t>
              </a:r>
            </a:p>
          </p:txBody>
        </p:sp>
        <p:pic>
          <p:nvPicPr>
            <p:cNvPr id="7178" name="Picture 10" descr="Pflanzenlampen: Das Wichtigste zu Growlights – feey AG">
              <a:extLst>
                <a:ext uri="{FF2B5EF4-FFF2-40B4-BE49-F238E27FC236}">
                  <a16:creationId xmlns:a16="http://schemas.microsoft.com/office/drawing/2014/main" id="{24CDA743-AEE7-B94A-37DB-344ACFA977C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745" r="22454" b="3112"/>
            <a:stretch>
              <a:fillRect/>
            </a:stretch>
          </p:blipFill>
          <p:spPr bwMode="auto">
            <a:xfrm>
              <a:off x="6314514" y="4737260"/>
              <a:ext cx="1264295" cy="190737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0909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70"/>
                                        </p:tgtEl>
                                        <p:attrNameLst>
                                          <p:attrName>style.visibility</p:attrName>
                                        </p:attrNameLst>
                                      </p:cBhvr>
                                      <p:to>
                                        <p:strVal val="visible"/>
                                      </p:to>
                                    </p:set>
                                    <p:anim calcmode="lin" valueType="num">
                                      <p:cBhvr additive="base">
                                        <p:cTn id="11" dur="500" fill="hold"/>
                                        <p:tgtEl>
                                          <p:spTgt spid="7170"/>
                                        </p:tgtEl>
                                        <p:attrNameLst>
                                          <p:attrName>ppt_x</p:attrName>
                                        </p:attrNameLst>
                                      </p:cBhvr>
                                      <p:tavLst>
                                        <p:tav tm="0">
                                          <p:val>
                                            <p:strVal val="#ppt_x"/>
                                          </p:val>
                                        </p:tav>
                                        <p:tav tm="100000">
                                          <p:val>
                                            <p:strVal val="#ppt_x"/>
                                          </p:val>
                                        </p:tav>
                                      </p:tavLst>
                                    </p:anim>
                                    <p:anim calcmode="lin" valueType="num">
                                      <p:cBhvr additive="base">
                                        <p:cTn id="12"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172"/>
                                        </p:tgtEl>
                                        <p:attrNameLst>
                                          <p:attrName>style.visibility</p:attrName>
                                        </p:attrNameLst>
                                      </p:cBhvr>
                                      <p:to>
                                        <p:strVal val="visible"/>
                                      </p:to>
                                    </p:set>
                                    <p:anim calcmode="lin" valueType="num">
                                      <p:cBhvr additive="base">
                                        <p:cTn id="25" dur="500" fill="hold"/>
                                        <p:tgtEl>
                                          <p:spTgt spid="7172"/>
                                        </p:tgtEl>
                                        <p:attrNameLst>
                                          <p:attrName>ppt_x</p:attrName>
                                        </p:attrNameLst>
                                      </p:cBhvr>
                                      <p:tavLst>
                                        <p:tav tm="0">
                                          <p:val>
                                            <p:strVal val="#ppt_x"/>
                                          </p:val>
                                        </p:tav>
                                        <p:tav tm="100000">
                                          <p:val>
                                            <p:strVal val="#ppt_x"/>
                                          </p:val>
                                        </p:tav>
                                      </p:tavLst>
                                    </p:anim>
                                    <p:anim calcmode="lin" valueType="num">
                                      <p:cBhvr additive="base">
                                        <p:cTn id="26"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174"/>
                                        </p:tgtEl>
                                        <p:attrNameLst>
                                          <p:attrName>style.visibility</p:attrName>
                                        </p:attrNameLst>
                                      </p:cBhvr>
                                      <p:to>
                                        <p:strVal val="visible"/>
                                      </p:to>
                                    </p:set>
                                    <p:anim calcmode="lin" valueType="num">
                                      <p:cBhvr additive="base">
                                        <p:cTn id="35" dur="500" fill="hold"/>
                                        <p:tgtEl>
                                          <p:spTgt spid="7174"/>
                                        </p:tgtEl>
                                        <p:attrNameLst>
                                          <p:attrName>ppt_x</p:attrName>
                                        </p:attrNameLst>
                                      </p:cBhvr>
                                      <p:tavLst>
                                        <p:tav tm="0">
                                          <p:val>
                                            <p:strVal val="#ppt_x"/>
                                          </p:val>
                                        </p:tav>
                                        <p:tav tm="100000">
                                          <p:val>
                                            <p:strVal val="#ppt_x"/>
                                          </p:val>
                                        </p:tav>
                                      </p:tavLst>
                                    </p:anim>
                                    <p:anim calcmode="lin" valueType="num">
                                      <p:cBhvr additive="base">
                                        <p:cTn id="36"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7176"/>
                                        </p:tgtEl>
                                        <p:attrNameLst>
                                          <p:attrName>style.visibility</p:attrName>
                                        </p:attrNameLst>
                                      </p:cBhvr>
                                      <p:to>
                                        <p:strVal val="visible"/>
                                      </p:to>
                                    </p:set>
                                    <p:anim calcmode="lin" valueType="num">
                                      <p:cBhvr additive="base">
                                        <p:cTn id="45" dur="500" fill="hold"/>
                                        <p:tgtEl>
                                          <p:spTgt spid="7176"/>
                                        </p:tgtEl>
                                        <p:attrNameLst>
                                          <p:attrName>ppt_x</p:attrName>
                                        </p:attrNameLst>
                                      </p:cBhvr>
                                      <p:tavLst>
                                        <p:tav tm="0">
                                          <p:val>
                                            <p:strVal val="#ppt_x"/>
                                          </p:val>
                                        </p:tav>
                                        <p:tav tm="100000">
                                          <p:val>
                                            <p:strVal val="#ppt_x"/>
                                          </p:val>
                                        </p:tav>
                                      </p:tavLst>
                                    </p:anim>
                                    <p:anim calcmode="lin" valueType="num">
                                      <p:cBhvr additive="base">
                                        <p:cTn id="46" dur="500" fill="hold"/>
                                        <p:tgtEl>
                                          <p:spTgt spid="717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 calcmode="lin" valueType="num">
                                      <p:cBhvr additive="base">
                                        <p:cTn id="5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ppt_x"/>
                                          </p:val>
                                        </p:tav>
                                        <p:tav tm="100000">
                                          <p:val>
                                            <p:strVal val="#ppt_x"/>
                                          </p:val>
                                        </p:tav>
                                      </p:tavLst>
                                    </p:anim>
                                    <p:anim calcmode="lin" valueType="num">
                                      <p:cBhvr additive="base">
                                        <p:cTn id="5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90D71-7B6D-BBE6-368A-3762ECC42D9F}"/>
              </a:ext>
            </a:extLst>
          </p:cNvPr>
          <p:cNvPicPr>
            <a:picLocks noChangeAspect="1"/>
          </p:cNvPicPr>
          <p:nvPr/>
        </p:nvPicPr>
        <p:blipFill>
          <a:blip r:embed="rId3" cstate="email">
            <a:extLst>
              <a:ext uri="{28A0092B-C50C-407E-A947-70E740481C1C}">
                <a14:useLocalDpi xmlns:a14="http://schemas.microsoft.com/office/drawing/2010/main" val="0"/>
              </a:ext>
            </a:extLst>
          </a:blip>
          <a:srcRect l="-346" t="-331" b="-2497"/>
          <a:stretch>
            <a:fillRect/>
          </a:stretch>
        </p:blipFill>
        <p:spPr>
          <a:xfrm>
            <a:off x="0" y="0"/>
            <a:ext cx="12190968" cy="7025640"/>
          </a:xfrm>
          <a:prstGeom prst="rect">
            <a:avLst/>
          </a:prstGeom>
        </p:spPr>
      </p:pic>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CH" noProof="0" dirty="0"/>
          </a:p>
        </p:txBody>
      </p:sp>
      <p:sp>
        <p:nvSpPr>
          <p:cNvPr id="2" name="Title 1">
            <a:extLst>
              <a:ext uri="{FF2B5EF4-FFF2-40B4-BE49-F238E27FC236}">
                <a16:creationId xmlns:a16="http://schemas.microsoft.com/office/drawing/2014/main" id="{673DEB24-6DBF-0B5D-AFE1-6909E3CC2347}"/>
              </a:ext>
            </a:extLst>
          </p:cNvPr>
          <p:cNvSpPr>
            <a:spLocks noGrp="1"/>
          </p:cNvSpPr>
          <p:nvPr>
            <p:ph type="title"/>
          </p:nvPr>
        </p:nvSpPr>
        <p:spPr/>
        <p:txBody>
          <a:bodyPr/>
          <a:lstStyle/>
          <a:p>
            <a:endParaRPr lang="de-CH" noProof="0" dirty="0"/>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7263863" y="6034208"/>
            <a:ext cx="4420579" cy="63558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r>
              <a:rPr lang="de-CH" noProof="0" dirty="0"/>
              <a:t>.</a:t>
            </a:r>
          </a:p>
        </p:txBody>
      </p:sp>
      <p:sp>
        <p:nvSpPr>
          <p:cNvPr id="7" name="TextBox 6">
            <a:extLst>
              <a:ext uri="{FF2B5EF4-FFF2-40B4-BE49-F238E27FC236}">
                <a16:creationId xmlns:a16="http://schemas.microsoft.com/office/drawing/2014/main" id="{4598EE9A-9646-9C4C-A851-5219F0B55992}"/>
              </a:ext>
            </a:extLst>
          </p:cNvPr>
          <p:cNvSpPr txBox="1"/>
          <p:nvPr/>
        </p:nvSpPr>
        <p:spPr>
          <a:xfrm rot="1549509">
            <a:off x="7773345" y="2806038"/>
            <a:ext cx="1655564" cy="2438760"/>
          </a:xfrm>
          <a:prstGeom prst="rect">
            <a:avLst/>
          </a:prstGeom>
          <a:noFill/>
          <a:ln>
            <a:noFill/>
          </a:ln>
        </p:spPr>
        <p:txBody>
          <a:bodyPr wrap="none" lIns="72000" tIns="36000" rIns="72000" bIns="36000" rtlCol="0">
            <a:noAutofit/>
          </a:bodyPr>
          <a:lstStyle/>
          <a:p>
            <a:pPr algn="l"/>
            <a:r>
              <a:rPr lang="de-CH" sz="19900" b="1" dirty="0">
                <a:solidFill>
                  <a:srgbClr val="FF0000"/>
                </a:solidFill>
                <a:latin typeface="Fave Script Bold Pro" panose="020F0502020204030204" pitchFamily="2" charset="0"/>
                <a:cs typeface="Dreaming Outloud Script Pro" panose="020F0502020204030204" pitchFamily="66" charset="0"/>
              </a:rPr>
              <a:t>en</a:t>
            </a:r>
          </a:p>
        </p:txBody>
      </p:sp>
      <p:pic>
        <p:nvPicPr>
          <p:cNvPr id="3" name="Content Placeholder 5">
            <a:extLst>
              <a:ext uri="{FF2B5EF4-FFF2-40B4-BE49-F238E27FC236}">
                <a16:creationId xmlns:a16="http://schemas.microsoft.com/office/drawing/2014/main" id="{54692F4C-624F-22D4-E5FF-EEC907E3B70B}"/>
              </a:ext>
            </a:extLst>
          </p:cNvPr>
          <p:cNvPicPr>
            <a:picLocks noGrp="1" noChangeAspect="1"/>
          </p:cNvPicPr>
          <p:nvPr>
            <p:ph idx="1"/>
          </p:nvPr>
        </p:nvPicPr>
        <p:blipFill>
          <a:blip r:embed="rId4" cstate="email">
            <a:extLst>
              <a:ext uri="{28A0092B-C50C-407E-A947-70E740481C1C}">
                <a14:useLocalDpi xmlns:a14="http://schemas.microsoft.com/office/drawing/2010/main" val="0"/>
              </a:ext>
            </a:extLst>
          </a:blip>
          <a:stretch>
            <a:fillRect/>
          </a:stretch>
        </p:blipFill>
        <p:spPr>
          <a:xfrm rot="20172711">
            <a:off x="3557671" y="475487"/>
            <a:ext cx="1911055" cy="1583200"/>
          </a:xfrm>
        </p:spPr>
      </p:pic>
    </p:spTree>
    <p:extLst>
      <p:ext uri="{BB962C8B-B14F-4D97-AF65-F5344CB8AC3E}">
        <p14:creationId xmlns:p14="http://schemas.microsoft.com/office/powerpoint/2010/main" val="6201780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2F573-4F38-42F1-26C9-B8D350022FBF}"/>
              </a:ext>
            </a:extLst>
          </p:cNvPr>
          <p:cNvSpPr>
            <a:spLocks noGrp="1"/>
          </p:cNvSpPr>
          <p:nvPr>
            <p:ph type="title"/>
          </p:nvPr>
        </p:nvSpPr>
        <p:spPr/>
        <p:txBody>
          <a:bodyPr/>
          <a:lstStyle/>
          <a:p>
            <a:r>
              <a:rPr lang="de-CH" dirty="0"/>
              <a:t>Pudding zu Flugmeilen</a:t>
            </a:r>
          </a:p>
        </p:txBody>
      </p:sp>
      <p:sp>
        <p:nvSpPr>
          <p:cNvPr id="3" name="Content Placeholder 2">
            <a:extLst>
              <a:ext uri="{FF2B5EF4-FFF2-40B4-BE49-F238E27FC236}">
                <a16:creationId xmlns:a16="http://schemas.microsoft.com/office/drawing/2014/main" id="{CD3065B2-0D18-D153-A889-82064C808C90}"/>
              </a:ext>
            </a:extLst>
          </p:cNvPr>
          <p:cNvSpPr>
            <a:spLocks noGrp="1"/>
          </p:cNvSpPr>
          <p:nvPr>
            <p:ph idx="1"/>
          </p:nvPr>
        </p:nvSpPr>
        <p:spPr>
          <a:xfrm>
            <a:off x="516098" y="1099883"/>
            <a:ext cx="9298901" cy="5220684"/>
          </a:xfrm>
        </p:spPr>
        <p:txBody>
          <a:bodyPr/>
          <a:lstStyle/>
          <a:p>
            <a:r>
              <a:rPr lang="de-CH" b="1" dirty="0"/>
              <a:t>Der Protagonist</a:t>
            </a:r>
            <a:br>
              <a:rPr lang="de-CH" b="1" dirty="0"/>
            </a:br>
            <a:r>
              <a:rPr lang="de-CH" dirty="0"/>
              <a:t>David Phillips – Ingenieur an der UC Davis, spezialisiert auf Nachhaltigkeitsprojekte, verheiratet mit Cindy, zwei Töchter.</a:t>
            </a:r>
          </a:p>
          <a:p>
            <a:endParaRPr lang="de-CH" dirty="0"/>
          </a:p>
          <a:p>
            <a:r>
              <a:rPr lang="de-CH" b="1" dirty="0"/>
              <a:t>Die Ausgangssituation</a:t>
            </a:r>
          </a:p>
          <a:p>
            <a:r>
              <a:rPr lang="de-CH" dirty="0"/>
              <a:t>1999 entdeckt David im Supermarkt eine Werbeaktion der Marke </a:t>
            </a:r>
            <a:r>
              <a:rPr lang="de-CH" dirty="0" err="1"/>
              <a:t>Healthy</a:t>
            </a:r>
            <a:r>
              <a:rPr lang="de-CH" dirty="0"/>
              <a:t> Choice: Beim Sammeln von Barcodes gibt es Flugmeilen – im ersten Monat sogar die doppelte Anzahl.</a:t>
            </a:r>
          </a:p>
          <a:p>
            <a:r>
              <a:rPr lang="de-CH" dirty="0"/>
              <a:t>Durch Zufall entdeckt er eine Alternative und sucht dann systematisch, da es pro Stück 100 Meilen gibt:</a:t>
            </a:r>
          </a:p>
          <a:p>
            <a:r>
              <a:rPr lang="de-CH" dirty="0"/>
              <a:t>Zuerst Tiefkühlprodukt =&gt; 2$/Stück = 200$ für 10'000 Flugmeilen</a:t>
            </a:r>
          </a:p>
          <a:p>
            <a:r>
              <a:rPr lang="de-CH" dirty="0"/>
              <a:t>Dann Fertigsuppen =&gt; 0.9$/Stück = 90$ für 10'000 Flugmeilen</a:t>
            </a:r>
          </a:p>
          <a:p>
            <a:r>
              <a:rPr lang="de-CH" dirty="0"/>
              <a:t>Dann Pudding! =&gt; 0.25$/Stück = 25$ für 10'000 Flugmeilen</a:t>
            </a:r>
          </a:p>
          <a:p>
            <a:endParaRPr lang="de-CH" dirty="0"/>
          </a:p>
        </p:txBody>
      </p:sp>
      <p:sp>
        <p:nvSpPr>
          <p:cNvPr id="4" name="Slide Number Placeholder 3">
            <a:extLst>
              <a:ext uri="{FF2B5EF4-FFF2-40B4-BE49-F238E27FC236}">
                <a16:creationId xmlns:a16="http://schemas.microsoft.com/office/drawing/2014/main" id="{1A149E8D-980A-AB78-8F73-B11524E0BFB6}"/>
              </a:ext>
            </a:extLst>
          </p:cNvPr>
          <p:cNvSpPr>
            <a:spLocks noGrp="1"/>
          </p:cNvSpPr>
          <p:nvPr>
            <p:ph type="sldNum" sz="quarter" idx="12"/>
          </p:nvPr>
        </p:nvSpPr>
        <p:spPr/>
        <p:txBody>
          <a:bodyPr/>
          <a:lstStyle/>
          <a:p>
            <a:fld id="{5A33CB2A-1702-4C1D-9CC4-8D472D39F19E}" type="slidenum">
              <a:rPr lang="en-US" smtClean="0"/>
              <a:t>65</a:t>
            </a:fld>
            <a:endParaRPr lang="en-US"/>
          </a:p>
        </p:txBody>
      </p:sp>
      <p:pic>
        <p:nvPicPr>
          <p:cNvPr id="6" name="Picture 5">
            <a:extLst>
              <a:ext uri="{FF2B5EF4-FFF2-40B4-BE49-F238E27FC236}">
                <a16:creationId xmlns:a16="http://schemas.microsoft.com/office/drawing/2014/main" id="{5145F7D6-FDC8-854D-779F-2ED18388626A}"/>
              </a:ext>
            </a:extLst>
          </p:cNvPr>
          <p:cNvPicPr>
            <a:picLocks noChangeAspect="1"/>
          </p:cNvPicPr>
          <p:nvPr/>
        </p:nvPicPr>
        <p:blipFill>
          <a:blip r:embed="rId2"/>
          <a:srcRect l="47977" b="48213"/>
          <a:stretch>
            <a:fillRect/>
          </a:stretch>
        </p:blipFill>
        <p:spPr>
          <a:xfrm>
            <a:off x="9611068" y="369737"/>
            <a:ext cx="1284984" cy="1999839"/>
          </a:xfrm>
          <a:prstGeom prst="rect">
            <a:avLst/>
          </a:prstGeom>
        </p:spPr>
      </p:pic>
      <p:pic>
        <p:nvPicPr>
          <p:cNvPr id="8196" name="Picture 4" descr="Healthy Choice | Healthy Food Healthy Life Choice is Yours..">
            <a:extLst>
              <a:ext uri="{FF2B5EF4-FFF2-40B4-BE49-F238E27FC236}">
                <a16:creationId xmlns:a16="http://schemas.microsoft.com/office/drawing/2014/main" id="{451F06EA-0C0E-8084-617B-4BACFC8C99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786"/>
          <a:stretch>
            <a:fillRect/>
          </a:stretch>
        </p:blipFill>
        <p:spPr bwMode="auto">
          <a:xfrm>
            <a:off x="9744725" y="3090010"/>
            <a:ext cx="2312245" cy="7524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FB49093-8559-F237-D2B0-13930F480BC4}"/>
              </a:ext>
            </a:extLst>
          </p:cNvPr>
          <p:cNvPicPr>
            <a:picLocks noChangeAspect="1"/>
          </p:cNvPicPr>
          <p:nvPr/>
        </p:nvPicPr>
        <p:blipFill>
          <a:blip r:embed="rId4"/>
          <a:stretch>
            <a:fillRect/>
          </a:stretch>
        </p:blipFill>
        <p:spPr>
          <a:xfrm>
            <a:off x="7631002" y="4562919"/>
            <a:ext cx="4355693" cy="1925344"/>
          </a:xfrm>
          <a:prstGeom prst="rect">
            <a:avLst/>
          </a:prstGeom>
        </p:spPr>
      </p:pic>
      <p:sp>
        <p:nvSpPr>
          <p:cNvPr id="5" name="Rectangle: Rounded Corners 4">
            <a:extLst>
              <a:ext uri="{FF2B5EF4-FFF2-40B4-BE49-F238E27FC236}">
                <a16:creationId xmlns:a16="http://schemas.microsoft.com/office/drawing/2014/main" id="{22697159-12EC-41F0-6B3E-19EB2CFA7D2C}"/>
              </a:ext>
            </a:extLst>
          </p:cNvPr>
          <p:cNvSpPr/>
          <p:nvPr/>
        </p:nvSpPr>
        <p:spPr>
          <a:xfrm rot="1815851">
            <a:off x="7297429" y="4775136"/>
            <a:ext cx="2091936" cy="1559085"/>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de-CH" b="1" dirty="0"/>
              <a:t>ZUR INFO</a:t>
            </a:r>
          </a:p>
          <a:p>
            <a:pPr algn="ctr"/>
            <a:r>
              <a:rPr lang="de-CH" dirty="0"/>
              <a:t>Damals kostete ein Flug in der EU nur 10’000 Prämien-Meilen</a:t>
            </a:r>
          </a:p>
        </p:txBody>
      </p:sp>
    </p:spTree>
    <p:extLst>
      <p:ext uri="{BB962C8B-B14F-4D97-AF65-F5344CB8AC3E}">
        <p14:creationId xmlns:p14="http://schemas.microsoft.com/office/powerpoint/2010/main" val="31537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196"/>
                                        </p:tgtEl>
                                        <p:attrNameLst>
                                          <p:attrName>style.visibility</p:attrName>
                                        </p:attrNameLst>
                                      </p:cBhvr>
                                      <p:to>
                                        <p:strVal val="visible"/>
                                      </p:to>
                                    </p:set>
                                    <p:anim calcmode="lin" valueType="num">
                                      <p:cBhvr additive="base">
                                        <p:cTn id="15" dur="500" fill="hold"/>
                                        <p:tgtEl>
                                          <p:spTgt spid="8196"/>
                                        </p:tgtEl>
                                        <p:attrNameLst>
                                          <p:attrName>ppt_x</p:attrName>
                                        </p:attrNameLst>
                                      </p:cBhvr>
                                      <p:tavLst>
                                        <p:tav tm="0">
                                          <p:val>
                                            <p:strVal val="#ppt_x"/>
                                          </p:val>
                                        </p:tav>
                                        <p:tav tm="100000">
                                          <p:val>
                                            <p:strVal val="#ppt_x"/>
                                          </p:val>
                                        </p:tav>
                                      </p:tavLst>
                                    </p:anim>
                                    <p:anim calcmode="lin" valueType="num">
                                      <p:cBhvr additive="base">
                                        <p:cTn id="16"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736F8-D965-59BA-945F-3D6C96824429}"/>
              </a:ext>
            </a:extLst>
          </p:cNvPr>
          <p:cNvSpPr>
            <a:spLocks noGrp="1"/>
          </p:cNvSpPr>
          <p:nvPr>
            <p:ph type="title"/>
          </p:nvPr>
        </p:nvSpPr>
        <p:spPr/>
        <p:txBody>
          <a:bodyPr/>
          <a:lstStyle/>
          <a:p>
            <a:r>
              <a:rPr lang="de-CH" dirty="0"/>
              <a:t>Pudding zu Flugmeilen</a:t>
            </a:r>
          </a:p>
        </p:txBody>
      </p:sp>
      <p:sp>
        <p:nvSpPr>
          <p:cNvPr id="3" name="Content Placeholder 2">
            <a:extLst>
              <a:ext uri="{FF2B5EF4-FFF2-40B4-BE49-F238E27FC236}">
                <a16:creationId xmlns:a16="http://schemas.microsoft.com/office/drawing/2014/main" id="{2A94681A-B10B-3CB1-3E47-282AC1BB43D3}"/>
              </a:ext>
            </a:extLst>
          </p:cNvPr>
          <p:cNvSpPr>
            <a:spLocks noGrp="1"/>
          </p:cNvSpPr>
          <p:nvPr>
            <p:ph idx="1"/>
          </p:nvPr>
        </p:nvSpPr>
        <p:spPr/>
        <p:txBody>
          <a:bodyPr/>
          <a:lstStyle/>
          <a:p>
            <a:pPr>
              <a:lnSpc>
                <a:spcPct val="100000"/>
              </a:lnSpc>
            </a:pPr>
            <a:r>
              <a:rPr lang="de-CH" b="1" dirty="0"/>
              <a:t>Der Plan und die Ausführung</a:t>
            </a:r>
          </a:p>
          <a:p>
            <a:pPr>
              <a:lnSpc>
                <a:spcPct val="100000"/>
              </a:lnSpc>
            </a:pPr>
            <a:r>
              <a:rPr lang="de-CH" dirty="0"/>
              <a:t>David kauft tausende Becher, räumt Supermarktregale leer und gibt über Wochen Sonderbestellungen auf</a:t>
            </a:r>
          </a:p>
          <a:p>
            <a:pPr>
              <a:lnSpc>
                <a:spcPct val="100000"/>
              </a:lnSpc>
            </a:pPr>
            <a:r>
              <a:rPr lang="de-CH" dirty="0"/>
              <a:t>Pudding stapelt sich in Garage und Wohnzimmer</a:t>
            </a:r>
          </a:p>
          <a:p>
            <a:pPr>
              <a:lnSpc>
                <a:spcPct val="100000"/>
              </a:lnSpc>
            </a:pPr>
            <a:r>
              <a:rPr lang="de-CH" dirty="0"/>
              <a:t>Familie streikt: Niemand will mehr Pudding essen</a:t>
            </a:r>
          </a:p>
          <a:p>
            <a:pPr>
              <a:lnSpc>
                <a:spcPct val="100000"/>
              </a:lnSpc>
            </a:pPr>
            <a:r>
              <a:rPr lang="de-CH" dirty="0"/>
              <a:t>Lösung: Er spendet den Pudding an die Heilsarmee – </a:t>
            </a:r>
            <a:br>
              <a:rPr lang="de-CH" dirty="0"/>
            </a:br>
            <a:r>
              <a:rPr lang="de-CH" dirty="0"/>
              <a:t>unter der Bedingung, die Etiketten zurückzubekommen</a:t>
            </a:r>
          </a:p>
          <a:p>
            <a:pPr>
              <a:lnSpc>
                <a:spcPct val="100000"/>
              </a:lnSpc>
            </a:pPr>
            <a:r>
              <a:rPr lang="de-CH" dirty="0"/>
              <a:t>Er setzt die Spende zusätzlich steuerlich ab 😉</a:t>
            </a:r>
          </a:p>
          <a:p>
            <a:pPr>
              <a:lnSpc>
                <a:spcPct val="100000"/>
              </a:lnSpc>
            </a:pPr>
            <a:endParaRPr lang="de-CH" dirty="0"/>
          </a:p>
          <a:p>
            <a:pPr>
              <a:lnSpc>
                <a:spcPct val="100000"/>
              </a:lnSpc>
            </a:pPr>
            <a:r>
              <a:rPr lang="de-CH" b="1" dirty="0"/>
              <a:t>Das Ergebnis</a:t>
            </a:r>
          </a:p>
          <a:p>
            <a:pPr>
              <a:lnSpc>
                <a:spcPct val="100000"/>
              </a:lnSpc>
            </a:pPr>
            <a:r>
              <a:rPr lang="de-CH" dirty="0"/>
              <a:t>David sammelt über 1 Million Flugmeilen (= 10’000 Puddings! Auf dem Bild sieht man nur 500)</a:t>
            </a:r>
          </a:p>
          <a:p>
            <a:pPr>
              <a:lnSpc>
                <a:spcPct val="100000"/>
              </a:lnSpc>
            </a:pPr>
            <a:r>
              <a:rPr lang="de-CH" dirty="0"/>
              <a:t>Er erhält lebenslangen Zugang zum American Airlines Gold Club</a:t>
            </a:r>
          </a:p>
          <a:p>
            <a:pPr>
              <a:lnSpc>
                <a:spcPct val="100000"/>
              </a:lnSpc>
            </a:pPr>
            <a:r>
              <a:rPr lang="de-CH" dirty="0"/>
              <a:t>Verbraucht die Meilen in 7 Jahren für Reisen nach Europa, Korea, Amsterdam, Karibik</a:t>
            </a:r>
          </a:p>
          <a:p>
            <a:pPr>
              <a:lnSpc>
                <a:spcPct val="100000"/>
              </a:lnSpc>
            </a:pPr>
            <a:r>
              <a:rPr lang="de-CH" dirty="0"/>
              <a:t>Die Geschichte wird Vorlage für eine Nebenhandlung im Film «Punch </a:t>
            </a:r>
            <a:r>
              <a:rPr lang="de-CH" dirty="0" err="1"/>
              <a:t>Drunk</a:t>
            </a:r>
            <a:r>
              <a:rPr lang="de-CH" dirty="0"/>
              <a:t> Love»</a:t>
            </a:r>
          </a:p>
        </p:txBody>
      </p:sp>
      <p:sp>
        <p:nvSpPr>
          <p:cNvPr id="4" name="Slide Number Placeholder 3">
            <a:extLst>
              <a:ext uri="{FF2B5EF4-FFF2-40B4-BE49-F238E27FC236}">
                <a16:creationId xmlns:a16="http://schemas.microsoft.com/office/drawing/2014/main" id="{3BD740E2-42C9-D964-A44F-875B84186EFA}"/>
              </a:ext>
            </a:extLst>
          </p:cNvPr>
          <p:cNvSpPr>
            <a:spLocks noGrp="1"/>
          </p:cNvSpPr>
          <p:nvPr>
            <p:ph type="sldNum" sz="quarter" idx="12"/>
          </p:nvPr>
        </p:nvSpPr>
        <p:spPr/>
        <p:txBody>
          <a:bodyPr/>
          <a:lstStyle/>
          <a:p>
            <a:fld id="{5A33CB2A-1702-4C1D-9CC4-8D472D39F19E}" type="slidenum">
              <a:rPr lang="en-US" smtClean="0"/>
              <a:t>66</a:t>
            </a:fld>
            <a:endParaRPr lang="en-US"/>
          </a:p>
        </p:txBody>
      </p:sp>
      <p:pic>
        <p:nvPicPr>
          <p:cNvPr id="8194" name="Picture 2">
            <a:extLst>
              <a:ext uri="{FF2B5EF4-FFF2-40B4-BE49-F238E27FC236}">
                <a16:creationId xmlns:a16="http://schemas.microsoft.com/office/drawing/2014/main" id="{8E49C4FC-00BE-B3FC-CC0E-817E65233E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8440" y="1874014"/>
            <a:ext cx="5418255" cy="2706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72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 calcmode="lin" valueType="num">
                                      <p:cBhvr additive="base">
                                        <p:cTn id="1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 calcmode="lin" valueType="num">
                                      <p:cBhvr additive="base">
                                        <p:cTn id="1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anim calcmode="lin" valueType="num">
                                      <p:cBhvr additive="base">
                                        <p:cTn id="2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F32C-E2E7-7F90-60E6-012C92F0B331}"/>
              </a:ext>
            </a:extLst>
          </p:cNvPr>
          <p:cNvSpPr>
            <a:spLocks noGrp="1"/>
          </p:cNvSpPr>
          <p:nvPr>
            <p:ph type="title"/>
          </p:nvPr>
        </p:nvSpPr>
        <p:spPr/>
        <p:txBody>
          <a:bodyPr/>
          <a:lstStyle/>
          <a:p>
            <a:r>
              <a:rPr lang="de-CH" dirty="0"/>
              <a:t>«Light»-Produkte sind doch gut, oder?</a:t>
            </a:r>
          </a:p>
        </p:txBody>
      </p:sp>
      <p:sp>
        <p:nvSpPr>
          <p:cNvPr id="4" name="Slide Number Placeholder 3">
            <a:extLst>
              <a:ext uri="{FF2B5EF4-FFF2-40B4-BE49-F238E27FC236}">
                <a16:creationId xmlns:a16="http://schemas.microsoft.com/office/drawing/2014/main" id="{1E024B7C-DC0E-5CC5-EE92-DAC9FB0578A3}"/>
              </a:ext>
            </a:extLst>
          </p:cNvPr>
          <p:cNvSpPr>
            <a:spLocks noGrp="1"/>
          </p:cNvSpPr>
          <p:nvPr>
            <p:ph type="sldNum" sz="quarter" idx="12"/>
          </p:nvPr>
        </p:nvSpPr>
        <p:spPr/>
        <p:txBody>
          <a:bodyPr/>
          <a:lstStyle/>
          <a:p>
            <a:fld id="{5A33CB2A-1702-4C1D-9CC4-8D472D39F19E}" type="slidenum">
              <a:rPr lang="en-US" smtClean="0"/>
              <a:t>67</a:t>
            </a:fld>
            <a:endParaRPr lang="en-US"/>
          </a:p>
        </p:txBody>
      </p:sp>
      <p:sp>
        <p:nvSpPr>
          <p:cNvPr id="7" name="Content Placeholder 6">
            <a:extLst>
              <a:ext uri="{FF2B5EF4-FFF2-40B4-BE49-F238E27FC236}">
                <a16:creationId xmlns:a16="http://schemas.microsoft.com/office/drawing/2014/main" id="{DF9A6FD3-7A5E-EB50-5094-AA7256E02652}"/>
              </a:ext>
            </a:extLst>
          </p:cNvPr>
          <p:cNvSpPr>
            <a:spLocks noGrp="1"/>
          </p:cNvSpPr>
          <p:nvPr>
            <p:ph idx="1"/>
          </p:nvPr>
        </p:nvSpPr>
        <p:spPr>
          <a:xfrm>
            <a:off x="636681" y="910424"/>
            <a:ext cx="8507319" cy="2670034"/>
          </a:xfrm>
        </p:spPr>
        <p:txBody>
          <a:bodyPr/>
          <a:lstStyle/>
          <a:p>
            <a:r>
              <a:rPr lang="de-CH" dirty="0"/>
              <a:t>Produkt-Markierungen beeinflussen, wie wir die Produkte wahrnehmen:</a:t>
            </a:r>
          </a:p>
          <a:p>
            <a:pPr lvl="1"/>
            <a:r>
              <a:rPr lang="de-CH" dirty="0"/>
              <a:t>Das Label „vegan" wirkt auf Fleischesser abschreckend und senkt die Geschmackserwartung – trotz gleichem Geschmack</a:t>
            </a:r>
          </a:p>
          <a:p>
            <a:pPr lvl="1"/>
            <a:r>
              <a:rPr lang="de-CH" dirty="0"/>
              <a:t>„Bio"-Bezeichnungen lassen die Produkte automatisch als gesünder und kalorienärmer erscheinen</a:t>
            </a:r>
          </a:p>
          <a:p>
            <a:pPr>
              <a:lnSpc>
                <a:spcPct val="110000"/>
              </a:lnSpc>
              <a:spcBef>
                <a:spcPts val="600"/>
              </a:spcBef>
            </a:pPr>
            <a:r>
              <a:rPr lang="de-CH" dirty="0"/>
              <a:t>Jetzt kann man sagen: «Alles nur Psychologie!» Richtig, aber…</a:t>
            </a:r>
          </a:p>
          <a:p>
            <a:pPr>
              <a:lnSpc>
                <a:spcPct val="110000"/>
              </a:lnSpc>
              <a:spcBef>
                <a:spcPts val="600"/>
              </a:spcBef>
            </a:pPr>
            <a:r>
              <a:rPr lang="de-CH" dirty="0"/>
              <a:t>Eine Stanford-Studie zeigte, dass derselbe Milchshake je nach Beschriftung („reichhaltig" vs. „kalorienarm") unterschiedliche Mengen des Hungerhormons Ghrelin unterdrückte. </a:t>
            </a:r>
          </a:p>
          <a:p>
            <a:pPr marL="285750" indent="-285750">
              <a:lnSpc>
                <a:spcPct val="110000"/>
              </a:lnSpc>
              <a:spcBef>
                <a:spcPts val="600"/>
              </a:spcBef>
              <a:buFont typeface="Wingdings" panose="05000000000000000000" pitchFamily="2" charset="2"/>
              <a:buChar char="è"/>
            </a:pPr>
            <a:r>
              <a:rPr lang="de-CH" dirty="0"/>
              <a:t>Das Etikett beeinflusste also nicht nur die subjektive Wahrnehmung, sondern die tatsächliche Sättigung! Und… von «kalorienarm» wurde mehr gegessen.</a:t>
            </a:r>
          </a:p>
          <a:p>
            <a:pPr marL="285750" indent="-285750">
              <a:lnSpc>
                <a:spcPct val="110000"/>
              </a:lnSpc>
              <a:spcBef>
                <a:spcPts val="600"/>
              </a:spcBef>
              <a:buFont typeface="Wingdings" panose="05000000000000000000" pitchFamily="2" charset="2"/>
              <a:buChar char="è"/>
            </a:pPr>
            <a:r>
              <a:rPr lang="de-CH" dirty="0"/>
              <a:t>Sättigend und lecker ist letztlich das, </a:t>
            </a:r>
            <a:r>
              <a:rPr lang="de-CH" b="1" dirty="0"/>
              <a:t>wofür wir etwas halten</a:t>
            </a:r>
            <a:r>
              <a:rPr lang="de-CH" dirty="0"/>
              <a:t> – nicht das, was objektiv drin ist! Was objektiv auch unseren Körper beeinflusst!</a:t>
            </a:r>
          </a:p>
        </p:txBody>
      </p:sp>
      <p:grpSp>
        <p:nvGrpSpPr>
          <p:cNvPr id="5" name="Group 4">
            <a:extLst>
              <a:ext uri="{FF2B5EF4-FFF2-40B4-BE49-F238E27FC236}">
                <a16:creationId xmlns:a16="http://schemas.microsoft.com/office/drawing/2014/main" id="{92DFC549-36A9-EDCF-F127-627FF0B11CE0}"/>
              </a:ext>
            </a:extLst>
          </p:cNvPr>
          <p:cNvGrpSpPr/>
          <p:nvPr/>
        </p:nvGrpSpPr>
        <p:grpSpPr>
          <a:xfrm>
            <a:off x="1890860" y="5503719"/>
            <a:ext cx="5821899" cy="1253188"/>
            <a:chOff x="789410" y="5400881"/>
            <a:chExt cx="5821899" cy="1253188"/>
          </a:xfrm>
        </p:grpSpPr>
        <p:sp>
          <p:nvSpPr>
            <p:cNvPr id="3" name="Rectangle: Rounded Corners 2">
              <a:extLst>
                <a:ext uri="{FF2B5EF4-FFF2-40B4-BE49-F238E27FC236}">
                  <a16:creationId xmlns:a16="http://schemas.microsoft.com/office/drawing/2014/main" id="{9961BE2B-6AE8-8EFA-4786-7AA54C8A8DF5}"/>
                </a:ext>
              </a:extLst>
            </p:cNvPr>
            <p:cNvSpPr/>
            <p:nvPr/>
          </p:nvSpPr>
          <p:spPr>
            <a:xfrm>
              <a:off x="789410" y="5400881"/>
              <a:ext cx="5821899" cy="11906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de-CH" dirty="0"/>
                <a:t>Werden deshalb manche Schokoladen als </a:t>
              </a:r>
              <a:br>
                <a:rPr lang="de-CH" dirty="0"/>
              </a:br>
              <a:r>
                <a:rPr lang="de-CH" dirty="0"/>
                <a:t>leicht beworben, wie z.B. die </a:t>
              </a:r>
              <a:r>
                <a:rPr lang="de-CH" dirty="0" err="1"/>
                <a:t>Yogurette</a:t>
              </a:r>
              <a:r>
                <a:rPr lang="de-CH" dirty="0"/>
                <a:t>???</a:t>
              </a:r>
            </a:p>
            <a:p>
              <a:pPr algn="r"/>
              <a:r>
                <a:rPr lang="en-US" dirty="0"/>
                <a:t>Honi soit qui mal y </a:t>
              </a:r>
              <a:r>
                <a:rPr lang="en-US" dirty="0" err="1"/>
                <a:t>pense</a:t>
              </a:r>
              <a:endParaRPr lang="de-CH" dirty="0"/>
            </a:p>
          </p:txBody>
        </p:sp>
        <p:pic>
          <p:nvPicPr>
            <p:cNvPr id="9218" name="Picture 2" descr="Hmmm Emoji Stickers for Sale | Redbubble">
              <a:extLst>
                <a:ext uri="{FF2B5EF4-FFF2-40B4-BE49-F238E27FC236}">
                  <a16:creationId xmlns:a16="http://schemas.microsoft.com/office/drawing/2014/main" id="{9FF435C2-6F80-1478-4166-59363A1C6E3F}"/>
                </a:ext>
              </a:extLst>
            </p:cNvPr>
            <p:cNvPicPr>
              <a:picLocks noChangeAspect="1" noChangeArrowheads="1"/>
            </p:cNvPicPr>
            <p:nvPr/>
          </p:nvPicPr>
          <p:blipFill>
            <a:blip r:embed="rId2">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bwMode="auto">
            <a:xfrm>
              <a:off x="789410" y="5400881"/>
              <a:ext cx="1253188" cy="1253188"/>
            </a:xfrm>
            <a:prstGeom prst="rect">
              <a:avLst/>
            </a:prstGeom>
            <a:noFill/>
            <a:extLst>
              <a:ext uri="{909E8E84-426E-40DD-AFC4-6F175D3DCCD1}">
                <a14:hiddenFill xmlns:a14="http://schemas.microsoft.com/office/drawing/2010/main">
                  <a:solidFill>
                    <a:srgbClr val="FFFFFF"/>
                  </a:solidFill>
                </a14:hiddenFill>
              </a:ext>
            </a:extLst>
          </p:spPr>
        </p:pic>
      </p:grpSp>
      <p:pic>
        <p:nvPicPr>
          <p:cNvPr id="9222" name="Picture 6" descr="FLEISCHESSER trifft auf MILITANTE VEGANERIN (Eskalation)">
            <a:extLst>
              <a:ext uri="{FF2B5EF4-FFF2-40B4-BE49-F238E27FC236}">
                <a16:creationId xmlns:a16="http://schemas.microsoft.com/office/drawing/2014/main" id="{1DED4719-2BC9-C71E-4918-04EF629B68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977" r="50873" b="35910"/>
          <a:stretch>
            <a:fillRect/>
          </a:stretch>
        </p:blipFill>
        <p:spPr bwMode="auto">
          <a:xfrm>
            <a:off x="9257445" y="986766"/>
            <a:ext cx="2313552" cy="14604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24142D7-2EE9-AF1C-A78B-6BAC069DD2E2}"/>
              </a:ext>
            </a:extLst>
          </p:cNvPr>
          <p:cNvPicPr>
            <a:picLocks noChangeAspect="1"/>
          </p:cNvPicPr>
          <p:nvPr/>
        </p:nvPicPr>
        <p:blipFill>
          <a:blip r:embed="rId4"/>
          <a:srcRect l="19049" r="11790" b="17642"/>
          <a:stretch>
            <a:fillRect/>
          </a:stretch>
        </p:blipFill>
        <p:spPr>
          <a:xfrm>
            <a:off x="9257445" y="2670719"/>
            <a:ext cx="2317916" cy="1552628"/>
          </a:xfrm>
          <a:prstGeom prst="rect">
            <a:avLst/>
          </a:prstGeom>
        </p:spPr>
      </p:pic>
      <p:pic>
        <p:nvPicPr>
          <p:cNvPr id="10" name="Picture 9">
            <a:extLst>
              <a:ext uri="{FF2B5EF4-FFF2-40B4-BE49-F238E27FC236}">
                <a16:creationId xmlns:a16="http://schemas.microsoft.com/office/drawing/2014/main" id="{A9D11A23-0128-48B0-EC39-20EE4479F1F6}"/>
              </a:ext>
            </a:extLst>
          </p:cNvPr>
          <p:cNvPicPr>
            <a:picLocks noChangeAspect="1"/>
          </p:cNvPicPr>
          <p:nvPr/>
        </p:nvPicPr>
        <p:blipFill>
          <a:blip r:embed="rId5"/>
          <a:stretch>
            <a:fillRect/>
          </a:stretch>
        </p:blipFill>
        <p:spPr>
          <a:xfrm>
            <a:off x="7986860" y="5016507"/>
            <a:ext cx="2314280" cy="1709453"/>
          </a:xfrm>
          <a:prstGeom prst="rect">
            <a:avLst/>
          </a:prstGeom>
        </p:spPr>
      </p:pic>
    </p:spTree>
    <p:extLst>
      <p:ext uri="{BB962C8B-B14F-4D97-AF65-F5344CB8AC3E}">
        <p14:creationId xmlns:p14="http://schemas.microsoft.com/office/powerpoint/2010/main" val="296775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22"/>
                                        </p:tgtEl>
                                        <p:attrNameLst>
                                          <p:attrName>style.visibility</p:attrName>
                                        </p:attrNameLst>
                                      </p:cBhvr>
                                      <p:to>
                                        <p:strVal val="visible"/>
                                      </p:to>
                                    </p:set>
                                    <p:anim calcmode="lin" valueType="num">
                                      <p:cBhvr additive="base">
                                        <p:cTn id="11" dur="500" fill="hold"/>
                                        <p:tgtEl>
                                          <p:spTgt spid="9222"/>
                                        </p:tgtEl>
                                        <p:attrNameLst>
                                          <p:attrName>ppt_x</p:attrName>
                                        </p:attrNameLst>
                                      </p:cBhvr>
                                      <p:tavLst>
                                        <p:tav tm="0">
                                          <p:val>
                                            <p:strVal val="#ppt_x"/>
                                          </p:val>
                                        </p:tav>
                                        <p:tav tm="100000">
                                          <p:val>
                                            <p:strVal val="#ppt_x"/>
                                          </p:val>
                                        </p:tav>
                                      </p:tavLst>
                                    </p:anim>
                                    <p:anim calcmode="lin" valueType="num">
                                      <p:cBhvr additive="base">
                                        <p:cTn id="12" dur="500" fill="hold"/>
                                        <p:tgtEl>
                                          <p:spTgt spid="92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 calcmode="lin" valueType="num">
                                      <p:cBhvr additive="base">
                                        <p:cTn id="2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 calcmode="lin" valueType="num">
                                      <p:cBhvr additive="base">
                                        <p:cTn id="3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xEl>
                                              <p:pRg st="5" end="5"/>
                                            </p:txEl>
                                          </p:spTgt>
                                        </p:tgtEl>
                                        <p:attrNameLst>
                                          <p:attrName>style.visibility</p:attrName>
                                        </p:attrNameLst>
                                      </p:cBhvr>
                                      <p:to>
                                        <p:strVal val="visible"/>
                                      </p:to>
                                    </p:set>
                                    <p:anim calcmode="lin" valueType="num">
                                      <p:cBhvr additive="base">
                                        <p:cTn id="39"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
                                            <p:txEl>
                                              <p:pRg st="6" end="6"/>
                                            </p:txEl>
                                          </p:spTgt>
                                        </p:tgtEl>
                                        <p:attrNameLst>
                                          <p:attrName>style.visibility</p:attrName>
                                        </p:attrNameLst>
                                      </p:cBhvr>
                                      <p:to>
                                        <p:strVal val="visible"/>
                                      </p:to>
                                    </p:set>
                                    <p:anim calcmode="lin" valueType="num">
                                      <p:cBhvr additive="base">
                                        <p:cTn id="4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500" fill="hold"/>
                                        <p:tgtEl>
                                          <p:spTgt spid="5"/>
                                        </p:tgtEl>
                                        <p:attrNameLst>
                                          <p:attrName>ppt_x</p:attrName>
                                        </p:attrNameLst>
                                      </p:cBhvr>
                                      <p:tavLst>
                                        <p:tav tm="0">
                                          <p:val>
                                            <p:strVal val="#ppt_x"/>
                                          </p:val>
                                        </p:tav>
                                        <p:tav tm="100000">
                                          <p:val>
                                            <p:strVal val="#ppt_x"/>
                                          </p:val>
                                        </p:tav>
                                      </p:tavLst>
                                    </p:anim>
                                    <p:anim calcmode="lin" valueType="num">
                                      <p:cBhvr additive="base">
                                        <p:cTn id="52" dur="500" fill="hold"/>
                                        <p:tgtEl>
                                          <p:spTgt spid="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03F2-2895-B89D-887F-3A6020FEC431}"/>
              </a:ext>
            </a:extLst>
          </p:cNvPr>
          <p:cNvSpPr>
            <a:spLocks noGrp="1"/>
          </p:cNvSpPr>
          <p:nvPr>
            <p:ph type="title"/>
          </p:nvPr>
        </p:nvSpPr>
        <p:spPr/>
        <p:txBody>
          <a:bodyPr/>
          <a:lstStyle/>
          <a:p>
            <a:r>
              <a:rPr lang="de-CH" dirty="0"/>
              <a:t>Sektion «Fachkräftemangel»</a:t>
            </a:r>
          </a:p>
        </p:txBody>
      </p:sp>
      <p:sp>
        <p:nvSpPr>
          <p:cNvPr id="4" name="Slide Number Placeholder 3">
            <a:extLst>
              <a:ext uri="{FF2B5EF4-FFF2-40B4-BE49-F238E27FC236}">
                <a16:creationId xmlns:a16="http://schemas.microsoft.com/office/drawing/2014/main" id="{663976C7-860A-280F-0C4C-DD4E1B51D7DE}"/>
              </a:ext>
            </a:extLst>
          </p:cNvPr>
          <p:cNvSpPr>
            <a:spLocks noGrp="1"/>
          </p:cNvSpPr>
          <p:nvPr>
            <p:ph type="sldNum" sz="quarter" idx="12"/>
          </p:nvPr>
        </p:nvSpPr>
        <p:spPr/>
        <p:txBody>
          <a:bodyPr/>
          <a:lstStyle/>
          <a:p>
            <a:fld id="{5A33CB2A-1702-4C1D-9CC4-8D472D39F19E}" type="slidenum">
              <a:rPr lang="en-US" smtClean="0"/>
              <a:t>68</a:t>
            </a:fld>
            <a:endParaRPr lang="en-US"/>
          </a:p>
        </p:txBody>
      </p:sp>
      <p:pic>
        <p:nvPicPr>
          <p:cNvPr id="16386" name="Picture 2" descr="Fachkräftemangel - Tot aber lustig">
            <a:extLst>
              <a:ext uri="{FF2B5EF4-FFF2-40B4-BE49-F238E27FC236}">
                <a16:creationId xmlns:a16="http://schemas.microsoft.com/office/drawing/2014/main" id="{8C8D6303-5248-8EAE-D69E-09AA754EA23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5898" t="2053" r="16599" b="5403"/>
          <a:stretch>
            <a:fillRect/>
          </a:stretch>
        </p:blipFill>
        <p:spPr bwMode="auto">
          <a:xfrm>
            <a:off x="1423416" y="779694"/>
            <a:ext cx="4358640" cy="597543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Pin auf Wortspiele">
            <a:extLst>
              <a:ext uri="{FF2B5EF4-FFF2-40B4-BE49-F238E27FC236}">
                <a16:creationId xmlns:a16="http://schemas.microsoft.com/office/drawing/2014/main" id="{9C906BE3-4A5A-0986-AF7B-5CC10C6E4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7625" y="779694"/>
            <a:ext cx="4780351" cy="5975439"/>
          </a:xfrm>
          <a:prstGeom prst="rect">
            <a:avLst/>
          </a:prstGeom>
          <a:noFill/>
          <a:extLst>
            <a:ext uri="{909E8E84-426E-40DD-AFC4-6F175D3DCCD1}">
              <a14:hiddenFill xmlns:a14="http://schemas.microsoft.com/office/drawing/2010/main">
                <a:solidFill>
                  <a:srgbClr val="FFFFFF"/>
                </a:solidFill>
              </a14:hiddenFill>
            </a:ext>
          </a:extLst>
        </p:spPr>
      </p:pic>
      <p:sp>
        <p:nvSpPr>
          <p:cNvPr id="3" name="Ribbon: Tilted Down 2">
            <a:extLst>
              <a:ext uri="{FF2B5EF4-FFF2-40B4-BE49-F238E27FC236}">
                <a16:creationId xmlns:a16="http://schemas.microsoft.com/office/drawing/2014/main" id="{34D77662-5D1C-0FBC-99FB-6C32417FA034}"/>
              </a:ext>
            </a:extLst>
          </p:cNvPr>
          <p:cNvSpPr/>
          <p:nvPr/>
        </p:nvSpPr>
        <p:spPr>
          <a:xfrm rot="674662">
            <a:off x="4394629" y="1947404"/>
            <a:ext cx="4025991" cy="1263056"/>
          </a:xfrm>
          <a:prstGeom prst="ribbon">
            <a:avLst>
              <a:gd name="adj1" fmla="val 16667"/>
              <a:gd name="adj2" fmla="val 71895"/>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CH" sz="3200" b="1" dirty="0">
                <a:latin typeface="Dreaming Outloud Pro" panose="03050502040302030504" pitchFamily="66" charset="0"/>
                <a:cs typeface="Dreaming Outloud Pro" panose="03050502040302030504" pitchFamily="66" charset="0"/>
              </a:rPr>
              <a:t>Böse Kollegen</a:t>
            </a:r>
          </a:p>
        </p:txBody>
      </p:sp>
    </p:spTree>
    <p:extLst>
      <p:ext uri="{BB962C8B-B14F-4D97-AF65-F5344CB8AC3E}">
        <p14:creationId xmlns:p14="http://schemas.microsoft.com/office/powerpoint/2010/main" val="30403240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05C96-9E87-0C7C-6A27-D8D22A4508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1CE971-A0C3-45FE-0AE1-2950BE30A08F}"/>
              </a:ext>
            </a:extLst>
          </p:cNvPr>
          <p:cNvSpPr>
            <a:spLocks noGrp="1"/>
          </p:cNvSpPr>
          <p:nvPr>
            <p:ph type="title"/>
          </p:nvPr>
        </p:nvSpPr>
        <p:spPr/>
        <p:txBody>
          <a:bodyPr/>
          <a:lstStyle/>
          <a:p>
            <a:r>
              <a:rPr lang="de-CH" dirty="0"/>
              <a:t>Fachkräftemangel überall – Böse Kollegen</a:t>
            </a:r>
          </a:p>
        </p:txBody>
      </p:sp>
      <p:sp>
        <p:nvSpPr>
          <p:cNvPr id="4" name="Slide Number Placeholder 3">
            <a:extLst>
              <a:ext uri="{FF2B5EF4-FFF2-40B4-BE49-F238E27FC236}">
                <a16:creationId xmlns:a16="http://schemas.microsoft.com/office/drawing/2014/main" id="{39383127-0BF1-F879-3937-35125415A990}"/>
              </a:ext>
            </a:extLst>
          </p:cNvPr>
          <p:cNvSpPr>
            <a:spLocks noGrp="1"/>
          </p:cNvSpPr>
          <p:nvPr>
            <p:ph type="sldNum" sz="quarter" idx="12"/>
          </p:nvPr>
        </p:nvSpPr>
        <p:spPr/>
        <p:txBody>
          <a:bodyPr/>
          <a:lstStyle/>
          <a:p>
            <a:fld id="{5A33CB2A-1702-4C1D-9CC4-8D472D39F19E}" type="slidenum">
              <a:rPr lang="en-US" smtClean="0"/>
              <a:t>69</a:t>
            </a:fld>
            <a:endParaRPr lang="en-US"/>
          </a:p>
        </p:txBody>
      </p:sp>
      <p:pic>
        <p:nvPicPr>
          <p:cNvPr id="8" name="arbeiterdesmonats-20250821_155829-1945121818">
            <a:hlinkClick r:id="" action="ppaction://media"/>
            <a:extLst>
              <a:ext uri="{FF2B5EF4-FFF2-40B4-BE49-F238E27FC236}">
                <a16:creationId xmlns:a16="http://schemas.microsoft.com/office/drawing/2014/main" id="{4EAE082A-0EDC-A611-7AB6-6E590DE381C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68650" y="1093788"/>
            <a:ext cx="5854700" cy="5219700"/>
          </a:xfrm>
        </p:spPr>
      </p:pic>
    </p:spTree>
    <p:extLst>
      <p:ext uri="{BB962C8B-B14F-4D97-AF65-F5344CB8AC3E}">
        <p14:creationId xmlns:p14="http://schemas.microsoft.com/office/powerpoint/2010/main" val="89977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DB1AF4-94A5-E3C3-90C8-30BCE9B68C40}"/>
              </a:ext>
            </a:extLst>
          </p:cNvPr>
          <p:cNvPicPr>
            <a:picLocks noChangeAspect="1"/>
          </p:cNvPicPr>
          <p:nvPr/>
        </p:nvPicPr>
        <p:blipFill>
          <a:blip r:embed="rId3"/>
          <a:stretch>
            <a:fillRect/>
          </a:stretch>
        </p:blipFill>
        <p:spPr>
          <a:xfrm>
            <a:off x="0" y="-1"/>
            <a:ext cx="9600504" cy="5557235"/>
          </a:xfrm>
          <a:prstGeom prst="rect">
            <a:avLst/>
          </a:prstGeom>
        </p:spPr>
      </p:pic>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7263863" y="6034208"/>
            <a:ext cx="4761123" cy="63558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lnSpc>
                <a:spcPct val="120000"/>
              </a:lnSpc>
            </a:pPr>
            <a:r>
              <a:rPr lang="en-US" dirty="0"/>
              <a:t>Wo </a:t>
            </a:r>
            <a:r>
              <a:rPr lang="en-US" dirty="0" err="1"/>
              <a:t>ist</a:t>
            </a:r>
            <a:r>
              <a:rPr lang="en-US" dirty="0"/>
              <a:t> </a:t>
            </a:r>
            <a:r>
              <a:rPr lang="en-US" dirty="0" err="1"/>
              <a:t>denn</a:t>
            </a:r>
            <a:r>
              <a:rPr lang="en-US" dirty="0"/>
              <a:t> die </a:t>
            </a:r>
            <a:r>
              <a:rPr lang="en-US" dirty="0" err="1"/>
              <a:t>elektrische</a:t>
            </a:r>
            <a:r>
              <a:rPr lang="en-US" dirty="0"/>
              <a:t> Energie?</a:t>
            </a:r>
            <a:endParaRPr lang="de-CH" dirty="0"/>
          </a:p>
        </p:txBody>
      </p:sp>
      <p:sp>
        <p:nvSpPr>
          <p:cNvPr id="10" name="Subtitle 2">
            <a:extLst>
              <a:ext uri="{FF2B5EF4-FFF2-40B4-BE49-F238E27FC236}">
                <a16:creationId xmlns:a16="http://schemas.microsoft.com/office/drawing/2014/main" id="{EAED93FF-1F8A-16A8-6EED-6BE8C95371DB}"/>
              </a:ext>
            </a:extLst>
          </p:cNvPr>
          <p:cNvSpPr txBox="1">
            <a:spLocks/>
          </p:cNvSpPr>
          <p:nvPr/>
        </p:nvSpPr>
        <p:spPr>
          <a:xfrm>
            <a:off x="8507392" y="4077930"/>
            <a:ext cx="3620386" cy="1956278"/>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200" dirty="0"/>
              <a:t>Ein </a:t>
            </a:r>
            <a:r>
              <a:rPr lang="en-US" sz="3200" dirty="0" err="1"/>
              <a:t>einfacher</a:t>
            </a:r>
            <a:r>
              <a:rPr lang="en-US" sz="3200" dirty="0"/>
              <a:t> </a:t>
            </a:r>
            <a:r>
              <a:rPr lang="en-US" sz="3200" dirty="0" err="1"/>
              <a:t>Stromkreis</a:t>
            </a:r>
            <a:r>
              <a:rPr lang="en-US" sz="3200" dirty="0"/>
              <a:t>…</a:t>
            </a:r>
          </a:p>
          <a:p>
            <a:pPr marL="0" indent="0" algn="r">
              <a:buNone/>
            </a:pPr>
            <a:endParaRPr lang="en-US" sz="3200" dirty="0"/>
          </a:p>
        </p:txBody>
      </p:sp>
    </p:spTree>
    <p:extLst>
      <p:ext uri="{BB962C8B-B14F-4D97-AF65-F5344CB8AC3E}">
        <p14:creationId xmlns:p14="http://schemas.microsoft.com/office/powerpoint/2010/main" val="35100979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983E6-03FD-2D61-8ED7-013CB66C99B6}"/>
              </a:ext>
            </a:extLst>
          </p:cNvPr>
          <p:cNvSpPr>
            <a:spLocks noGrp="1"/>
          </p:cNvSpPr>
          <p:nvPr>
            <p:ph type="title"/>
          </p:nvPr>
        </p:nvSpPr>
        <p:spPr/>
        <p:txBody>
          <a:bodyPr/>
          <a:lstStyle/>
          <a:p>
            <a:r>
              <a:rPr lang="de-CH" dirty="0"/>
              <a:t>Fachkräftemangel überall – Böse Kollegen</a:t>
            </a:r>
          </a:p>
        </p:txBody>
      </p:sp>
      <p:sp>
        <p:nvSpPr>
          <p:cNvPr id="4" name="Slide Number Placeholder 3">
            <a:extLst>
              <a:ext uri="{FF2B5EF4-FFF2-40B4-BE49-F238E27FC236}">
                <a16:creationId xmlns:a16="http://schemas.microsoft.com/office/drawing/2014/main" id="{4C78A489-A33E-345F-E039-0438918B3D52}"/>
              </a:ext>
            </a:extLst>
          </p:cNvPr>
          <p:cNvSpPr>
            <a:spLocks noGrp="1"/>
          </p:cNvSpPr>
          <p:nvPr>
            <p:ph type="sldNum" sz="quarter" idx="12"/>
          </p:nvPr>
        </p:nvSpPr>
        <p:spPr/>
        <p:txBody>
          <a:bodyPr/>
          <a:lstStyle/>
          <a:p>
            <a:fld id="{5A33CB2A-1702-4C1D-9CC4-8D472D39F19E}" type="slidenum">
              <a:rPr lang="en-US" smtClean="0"/>
              <a:t>70</a:t>
            </a:fld>
            <a:endParaRPr lang="en-US"/>
          </a:p>
        </p:txBody>
      </p:sp>
      <p:pic>
        <p:nvPicPr>
          <p:cNvPr id="3" name="Recording 2026-03-01 133841">
            <a:hlinkClick r:id="" action="ppaction://media"/>
            <a:extLst>
              <a:ext uri="{FF2B5EF4-FFF2-40B4-BE49-F238E27FC236}">
                <a16:creationId xmlns:a16="http://schemas.microsoft.com/office/drawing/2014/main" id="{2F68D8A1-4355-3123-5CDB-8BC5135B35F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81438" y="1093788"/>
            <a:ext cx="4427537" cy="5219700"/>
          </a:xfrm>
        </p:spPr>
      </p:pic>
    </p:spTree>
    <p:extLst>
      <p:ext uri="{BB962C8B-B14F-4D97-AF65-F5344CB8AC3E}">
        <p14:creationId xmlns:p14="http://schemas.microsoft.com/office/powerpoint/2010/main" val="49447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983E6-03FD-2D61-8ED7-013CB66C99B6}"/>
              </a:ext>
            </a:extLst>
          </p:cNvPr>
          <p:cNvSpPr>
            <a:spLocks noGrp="1"/>
          </p:cNvSpPr>
          <p:nvPr>
            <p:ph type="title"/>
          </p:nvPr>
        </p:nvSpPr>
        <p:spPr/>
        <p:txBody>
          <a:bodyPr/>
          <a:lstStyle/>
          <a:p>
            <a:r>
              <a:rPr lang="de-CH" dirty="0"/>
              <a:t>Fachkräftemangel überall – Böse Kollegen</a:t>
            </a:r>
          </a:p>
        </p:txBody>
      </p:sp>
      <p:sp>
        <p:nvSpPr>
          <p:cNvPr id="4" name="Slide Number Placeholder 3">
            <a:extLst>
              <a:ext uri="{FF2B5EF4-FFF2-40B4-BE49-F238E27FC236}">
                <a16:creationId xmlns:a16="http://schemas.microsoft.com/office/drawing/2014/main" id="{4C78A489-A33E-345F-E039-0438918B3D52}"/>
              </a:ext>
            </a:extLst>
          </p:cNvPr>
          <p:cNvSpPr>
            <a:spLocks noGrp="1"/>
          </p:cNvSpPr>
          <p:nvPr>
            <p:ph type="sldNum" sz="quarter" idx="12"/>
          </p:nvPr>
        </p:nvSpPr>
        <p:spPr/>
        <p:txBody>
          <a:bodyPr/>
          <a:lstStyle/>
          <a:p>
            <a:fld id="{5A33CB2A-1702-4C1D-9CC4-8D472D39F19E}" type="slidenum">
              <a:rPr lang="en-US" smtClean="0"/>
              <a:t>71</a:t>
            </a:fld>
            <a:endParaRPr lang="en-US"/>
          </a:p>
        </p:txBody>
      </p:sp>
      <p:pic>
        <p:nvPicPr>
          <p:cNvPr id="3" name="arbeiterfails-20250628_172530-3160943155">
            <a:hlinkClick r:id="" action="ppaction://media"/>
            <a:extLst>
              <a:ext uri="{FF2B5EF4-FFF2-40B4-BE49-F238E27FC236}">
                <a16:creationId xmlns:a16="http://schemas.microsoft.com/office/drawing/2014/main" id="{ABE702F7-4757-06D5-5086-CAAFB903470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083050" y="1093788"/>
            <a:ext cx="4024313" cy="5219700"/>
          </a:xfrm>
        </p:spPr>
      </p:pic>
    </p:spTree>
    <p:extLst>
      <p:ext uri="{BB962C8B-B14F-4D97-AF65-F5344CB8AC3E}">
        <p14:creationId xmlns:p14="http://schemas.microsoft.com/office/powerpoint/2010/main" val="240417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983E6-03FD-2D61-8ED7-013CB66C99B6}"/>
              </a:ext>
            </a:extLst>
          </p:cNvPr>
          <p:cNvSpPr>
            <a:spLocks noGrp="1"/>
          </p:cNvSpPr>
          <p:nvPr>
            <p:ph type="title"/>
          </p:nvPr>
        </p:nvSpPr>
        <p:spPr/>
        <p:txBody>
          <a:bodyPr/>
          <a:lstStyle/>
          <a:p>
            <a:r>
              <a:rPr lang="de-CH" dirty="0"/>
              <a:t>Fachkräftemangel überall – Böse Kollegen</a:t>
            </a:r>
          </a:p>
        </p:txBody>
      </p:sp>
      <p:sp>
        <p:nvSpPr>
          <p:cNvPr id="4" name="Slide Number Placeholder 3">
            <a:extLst>
              <a:ext uri="{FF2B5EF4-FFF2-40B4-BE49-F238E27FC236}">
                <a16:creationId xmlns:a16="http://schemas.microsoft.com/office/drawing/2014/main" id="{4C78A489-A33E-345F-E039-0438918B3D52}"/>
              </a:ext>
            </a:extLst>
          </p:cNvPr>
          <p:cNvSpPr>
            <a:spLocks noGrp="1"/>
          </p:cNvSpPr>
          <p:nvPr>
            <p:ph type="sldNum" sz="quarter" idx="12"/>
          </p:nvPr>
        </p:nvSpPr>
        <p:spPr/>
        <p:txBody>
          <a:bodyPr/>
          <a:lstStyle/>
          <a:p>
            <a:fld id="{5A33CB2A-1702-4C1D-9CC4-8D472D39F19E}" type="slidenum">
              <a:rPr lang="en-US" smtClean="0"/>
              <a:t>72</a:t>
            </a:fld>
            <a:endParaRPr lang="en-US"/>
          </a:p>
        </p:txBody>
      </p:sp>
      <p:pic>
        <p:nvPicPr>
          <p:cNvPr id="3" name="baustellenfails-20200303_170354-2607107741">
            <a:hlinkClick r:id="" action="ppaction://media"/>
            <a:extLst>
              <a:ext uri="{FF2B5EF4-FFF2-40B4-BE49-F238E27FC236}">
                <a16:creationId xmlns:a16="http://schemas.microsoft.com/office/drawing/2014/main" id="{8D75BEB7-F914-1AD9-59CC-1A4CE90E338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486150" y="1093788"/>
            <a:ext cx="5219700" cy="5219700"/>
          </a:xfrm>
        </p:spPr>
      </p:pic>
    </p:spTree>
    <p:extLst>
      <p:ext uri="{BB962C8B-B14F-4D97-AF65-F5344CB8AC3E}">
        <p14:creationId xmlns:p14="http://schemas.microsoft.com/office/powerpoint/2010/main" val="383170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983E6-03FD-2D61-8ED7-013CB66C99B6}"/>
              </a:ext>
            </a:extLst>
          </p:cNvPr>
          <p:cNvSpPr>
            <a:spLocks noGrp="1"/>
          </p:cNvSpPr>
          <p:nvPr>
            <p:ph type="title"/>
          </p:nvPr>
        </p:nvSpPr>
        <p:spPr/>
        <p:txBody>
          <a:bodyPr/>
          <a:lstStyle/>
          <a:p>
            <a:r>
              <a:rPr lang="de-CH" dirty="0"/>
              <a:t>Fachkräftemangel überall – Böse Kollegen</a:t>
            </a:r>
          </a:p>
        </p:txBody>
      </p:sp>
      <p:sp>
        <p:nvSpPr>
          <p:cNvPr id="4" name="Slide Number Placeholder 3">
            <a:extLst>
              <a:ext uri="{FF2B5EF4-FFF2-40B4-BE49-F238E27FC236}">
                <a16:creationId xmlns:a16="http://schemas.microsoft.com/office/drawing/2014/main" id="{4C78A489-A33E-345F-E039-0438918B3D52}"/>
              </a:ext>
            </a:extLst>
          </p:cNvPr>
          <p:cNvSpPr>
            <a:spLocks noGrp="1"/>
          </p:cNvSpPr>
          <p:nvPr>
            <p:ph type="sldNum" sz="quarter" idx="12"/>
          </p:nvPr>
        </p:nvSpPr>
        <p:spPr/>
        <p:txBody>
          <a:bodyPr/>
          <a:lstStyle/>
          <a:p>
            <a:fld id="{5A33CB2A-1702-4C1D-9CC4-8D472D39F19E}" type="slidenum">
              <a:rPr lang="en-US" smtClean="0"/>
              <a:t>73</a:t>
            </a:fld>
            <a:endParaRPr lang="en-US"/>
          </a:p>
        </p:txBody>
      </p:sp>
      <p:pic>
        <p:nvPicPr>
          <p:cNvPr id="3" name="arbeiterfails-20240501_094742-2231869115">
            <a:hlinkClick r:id="" action="ppaction://media"/>
            <a:extLst>
              <a:ext uri="{FF2B5EF4-FFF2-40B4-BE49-F238E27FC236}">
                <a16:creationId xmlns:a16="http://schemas.microsoft.com/office/drawing/2014/main" id="{74FB5223-0542-8581-7752-1B0F1618F69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03588" y="1093788"/>
            <a:ext cx="5586412" cy="5219700"/>
          </a:xfrm>
        </p:spPr>
      </p:pic>
    </p:spTree>
    <p:extLst>
      <p:ext uri="{BB962C8B-B14F-4D97-AF65-F5344CB8AC3E}">
        <p14:creationId xmlns:p14="http://schemas.microsoft.com/office/powerpoint/2010/main" val="270788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983E6-03FD-2D61-8ED7-013CB66C99B6}"/>
              </a:ext>
            </a:extLst>
          </p:cNvPr>
          <p:cNvSpPr>
            <a:spLocks noGrp="1"/>
          </p:cNvSpPr>
          <p:nvPr>
            <p:ph type="title"/>
          </p:nvPr>
        </p:nvSpPr>
        <p:spPr/>
        <p:txBody>
          <a:bodyPr/>
          <a:lstStyle/>
          <a:p>
            <a:r>
              <a:rPr lang="de-CH" dirty="0"/>
              <a:t>Fachkräftemangel überall – Böse Kollegen</a:t>
            </a:r>
          </a:p>
        </p:txBody>
      </p:sp>
      <p:sp>
        <p:nvSpPr>
          <p:cNvPr id="4" name="Slide Number Placeholder 3">
            <a:extLst>
              <a:ext uri="{FF2B5EF4-FFF2-40B4-BE49-F238E27FC236}">
                <a16:creationId xmlns:a16="http://schemas.microsoft.com/office/drawing/2014/main" id="{4C78A489-A33E-345F-E039-0438918B3D52}"/>
              </a:ext>
            </a:extLst>
          </p:cNvPr>
          <p:cNvSpPr>
            <a:spLocks noGrp="1"/>
          </p:cNvSpPr>
          <p:nvPr>
            <p:ph type="sldNum" sz="quarter" idx="12"/>
          </p:nvPr>
        </p:nvSpPr>
        <p:spPr/>
        <p:txBody>
          <a:bodyPr/>
          <a:lstStyle/>
          <a:p>
            <a:fld id="{5A33CB2A-1702-4C1D-9CC4-8D472D39F19E}" type="slidenum">
              <a:rPr lang="en-US" smtClean="0"/>
              <a:t>74</a:t>
            </a:fld>
            <a:endParaRPr lang="en-US"/>
          </a:p>
        </p:txBody>
      </p:sp>
      <p:pic>
        <p:nvPicPr>
          <p:cNvPr id="8" name="arbeiterdesmonats-20250901_102550-4164356325">
            <a:hlinkClick r:id="" action="ppaction://media"/>
            <a:extLst>
              <a:ext uri="{FF2B5EF4-FFF2-40B4-BE49-F238E27FC236}">
                <a16:creationId xmlns:a16="http://schemas.microsoft.com/office/drawing/2014/main" id="{C57E46B5-F1D1-ADE0-1158-035B4403FB2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249613" y="1093788"/>
            <a:ext cx="5694362" cy="5219700"/>
          </a:xfrm>
        </p:spPr>
      </p:pic>
    </p:spTree>
    <p:extLst>
      <p:ext uri="{BB962C8B-B14F-4D97-AF65-F5344CB8AC3E}">
        <p14:creationId xmlns:p14="http://schemas.microsoft.com/office/powerpoint/2010/main" val="315750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8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86E9BF-D837-2AB0-BF9A-F6668CCCCA7E}"/>
              </a:ext>
            </a:extLst>
          </p:cNvPr>
          <p:cNvSpPr>
            <a:spLocks noGrp="1"/>
          </p:cNvSpPr>
          <p:nvPr>
            <p:ph idx="1"/>
          </p:nvPr>
        </p:nvSpPr>
        <p:spPr>
          <a:xfrm>
            <a:off x="6268996" y="1085353"/>
            <a:ext cx="5610830" cy="5580918"/>
          </a:xfrm>
        </p:spPr>
        <p:txBody>
          <a:bodyPr vert="horz" lIns="91440" tIns="45720" rIns="91440" bIns="45720" rtlCol="0">
            <a:noAutofit/>
          </a:bodyPr>
          <a:lstStyle/>
          <a:p>
            <a:r>
              <a:rPr lang="en-US" b="1" dirty="0">
                <a:latin typeface="Arial" panose="020B0604020202020204" pitchFamily="34" charset="0"/>
                <a:cs typeface="Arial" panose="020B0604020202020204" pitchFamily="34" charset="0"/>
              </a:rPr>
              <a:t>Thema </a:t>
            </a:r>
            <a:r>
              <a:rPr lang="en-US" b="1" dirty="0" err="1">
                <a:latin typeface="Arial" panose="020B0604020202020204" pitchFamily="34" charset="0"/>
                <a:cs typeface="Arial" panose="020B0604020202020204" pitchFamily="34" charset="0"/>
              </a:rPr>
              <a:t>Farbsysteme</a:t>
            </a:r>
            <a:endParaRPr lang="en-US" b="1" dirty="0">
              <a:latin typeface="Arial" panose="020B0604020202020204" pitchFamily="34" charset="0"/>
              <a:cs typeface="Arial" panose="020B0604020202020204" pitchFamily="34" charset="0"/>
            </a:endParaRPr>
          </a:p>
          <a:p>
            <a:r>
              <a:rPr lang="de-CH" sz="1400" u="sng" dirty="0">
                <a:hlinkClick r:id="rId2"/>
              </a:rPr>
              <a:t>https://de.wikipedia.org/wiki/Farbsystem</a:t>
            </a:r>
            <a:endParaRPr lang="de-CH" sz="1400" dirty="0"/>
          </a:p>
          <a:p>
            <a:r>
              <a:rPr lang="de-CH" sz="1400" u="sng" dirty="0">
                <a:hlinkClick r:id="rId3"/>
              </a:rPr>
              <a:t>https://de.wikipedia.org/wiki/Liste_der_Farbr%C3%A4ume </a:t>
            </a:r>
            <a:br>
              <a:rPr lang="de-CH" sz="1400" u="sng" dirty="0"/>
            </a:br>
            <a:r>
              <a:rPr lang="de-CH" sz="1400" dirty="0"/>
              <a:t>und viele Unterseiten</a:t>
            </a:r>
          </a:p>
          <a:p>
            <a:r>
              <a:rPr lang="de-CH" sz="1400" dirty="0">
                <a:hlinkClick r:id="rId4"/>
              </a:rPr>
              <a:t>https://de.wikipedia.org/wiki/Farbmischung</a:t>
            </a:r>
            <a:r>
              <a:rPr lang="de-CH" sz="1400" dirty="0"/>
              <a:t> </a:t>
            </a:r>
          </a:p>
          <a:p>
            <a:endParaRPr lang="de-CH" u="sng" dirty="0"/>
          </a:p>
          <a:p>
            <a:r>
              <a:rPr lang="en-US" b="1" dirty="0">
                <a:latin typeface="Arial" panose="020B0604020202020204" pitchFamily="34" charset="0"/>
                <a:cs typeface="Arial" panose="020B0604020202020204" pitchFamily="34" charset="0"/>
              </a:rPr>
              <a:t>Thema </a:t>
            </a:r>
            <a:r>
              <a:rPr lang="en-US" b="1" dirty="0" err="1">
                <a:latin typeface="Arial" panose="020B0604020202020204" pitchFamily="34" charset="0"/>
                <a:cs typeface="Arial" panose="020B0604020202020204" pitchFamily="34" charset="0"/>
              </a:rPr>
              <a:t>Diamanten</a:t>
            </a:r>
            <a:endParaRPr lang="en-US" b="1" dirty="0">
              <a:latin typeface="Arial" panose="020B0604020202020204" pitchFamily="34" charset="0"/>
              <a:cs typeface="Arial" panose="020B0604020202020204" pitchFamily="34" charset="0"/>
            </a:endParaRPr>
          </a:p>
          <a:p>
            <a:r>
              <a:rPr lang="x-none" sz="1600" u="sng" dirty="0">
                <a:hlinkClick r:id="rId5"/>
              </a:rPr>
              <a:t>https://www.nzz.ch/wirtschaft/a-girls-best-friend-der-mythos-vom-exklusiven-diamanten-wankt-ld.1895405</a:t>
            </a:r>
            <a:endParaRPr lang="de-CH" sz="1600" dirty="0"/>
          </a:p>
          <a:p>
            <a:endParaRPr lang="de-CH" sz="1400"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pPr marL="0" indent="0">
              <a:buNone/>
            </a:pPr>
            <a:endParaRPr lang="en-US"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B9AF8EB7-FD62-6B27-EEDE-15E09085759A}"/>
              </a:ext>
            </a:extLst>
          </p:cNvPr>
          <p:cNvSpPr>
            <a:spLocks noGrp="1"/>
          </p:cNvSpPr>
          <p:nvPr>
            <p:ph type="body" sz="half" idx="2"/>
          </p:nvPr>
        </p:nvSpPr>
        <p:spPr>
          <a:xfrm>
            <a:off x="520810" y="1085353"/>
            <a:ext cx="5402195" cy="5521924"/>
          </a:xfrm>
        </p:spPr>
        <p:txBody>
          <a:bodyPr>
            <a:noAutofit/>
          </a:bodyPr>
          <a:lstStyle/>
          <a:p>
            <a:r>
              <a:rPr lang="en-US" b="1" dirty="0">
                <a:latin typeface="Arial" panose="020B0604020202020204" pitchFamily="34" charset="0"/>
                <a:cs typeface="Arial" panose="020B0604020202020204" pitchFamily="34" charset="0"/>
              </a:rPr>
              <a:t>Update / </a:t>
            </a:r>
            <a:r>
              <a:rPr lang="en-US" b="1" dirty="0" err="1">
                <a:latin typeface="Arial" panose="020B0604020202020204" pitchFamily="34" charset="0"/>
                <a:cs typeface="Arial" panose="020B0604020202020204" pitchFamily="34" charset="0"/>
              </a:rPr>
              <a:t>Nachtrag</a:t>
            </a:r>
            <a:endParaRPr lang="en-US" b="1" dirty="0">
              <a:latin typeface="Arial" panose="020B0604020202020204" pitchFamily="34" charset="0"/>
              <a:cs typeface="Arial" panose="020B0604020202020204" pitchFamily="34" charset="0"/>
            </a:endParaRPr>
          </a:p>
          <a:p>
            <a:r>
              <a:rPr lang="de-CH" sz="1400" dirty="0">
                <a:latin typeface="Arial" panose="020B0604020202020204" pitchFamily="34" charset="0"/>
                <a:cs typeface="Arial" panose="020B0604020202020204" pitchFamily="34" charset="0"/>
              </a:rPr>
              <a:t>Bürger arbeiten weniger für Sprit als in früheren Krisen </a:t>
            </a:r>
            <a:r>
              <a:rPr lang="de-CH" sz="1400" dirty="0">
                <a:latin typeface="Arial" panose="020B0604020202020204" pitchFamily="34" charset="0"/>
                <a:cs typeface="Arial" panose="020B0604020202020204" pitchFamily="34" charset="0"/>
                <a:hlinkClick r:id="rId6"/>
              </a:rPr>
              <a:t>https://heise.de/-11241451</a:t>
            </a:r>
            <a:r>
              <a:rPr lang="de-CH" sz="1400" dirty="0">
                <a:latin typeface="Arial" panose="020B0604020202020204" pitchFamily="34" charset="0"/>
                <a:cs typeface="Arial" panose="020B0604020202020204" pitchFamily="34" charset="0"/>
              </a:rPr>
              <a:t> </a:t>
            </a:r>
          </a:p>
          <a:p>
            <a:endParaRPr lang="de-CH" sz="140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Thema Sonne und Haut</a:t>
            </a:r>
          </a:p>
          <a:p>
            <a:r>
              <a:rPr lang="de-CH" sz="1400" dirty="0">
                <a:latin typeface="Arial" panose="020B0604020202020204" pitchFamily="34" charset="0"/>
                <a:cs typeface="Arial" panose="020B0604020202020204" pitchFamily="34" charset="0"/>
                <a:hlinkClick r:id="rId7"/>
              </a:rPr>
              <a:t>https://www.nzz.ch/wissenschaft/von-sonnencreme-bis-facelift-was-bei-einem-alternden-gesicht-hilft-ld.1867954</a:t>
            </a:r>
            <a:r>
              <a:rPr lang="de-CH" sz="1400" dirty="0">
                <a:latin typeface="Arial" panose="020B0604020202020204" pitchFamily="34" charset="0"/>
                <a:cs typeface="Arial" panose="020B0604020202020204" pitchFamily="34" charset="0"/>
              </a:rPr>
              <a:t> </a:t>
            </a:r>
          </a:p>
          <a:p>
            <a:r>
              <a:rPr lang="de-CH" sz="1400" dirty="0">
                <a:latin typeface="Arial" panose="020B0604020202020204" pitchFamily="34" charset="0"/>
                <a:cs typeface="Arial" panose="020B0604020202020204" pitchFamily="34" charset="0"/>
                <a:hlinkClick r:id="rId8"/>
              </a:rPr>
              <a:t>https://www.quarks.de/podcast/die-akte-sonnencreme-quarks-science-cops/</a:t>
            </a:r>
            <a:r>
              <a:rPr lang="de-CH" sz="1400" dirty="0">
                <a:latin typeface="Arial" panose="020B0604020202020204" pitchFamily="34" charset="0"/>
                <a:cs typeface="Arial" panose="020B0604020202020204" pitchFamily="34" charset="0"/>
              </a:rPr>
              <a:t>  </a:t>
            </a:r>
          </a:p>
          <a:p>
            <a:r>
              <a:rPr lang="de-CH" sz="1400" dirty="0">
                <a:latin typeface="Arial" panose="020B0604020202020204" pitchFamily="34" charset="0"/>
                <a:cs typeface="Arial" panose="020B0604020202020204" pitchFamily="34" charset="0"/>
                <a:hlinkClick r:id="rId9"/>
              </a:rPr>
              <a:t>https://www.nzz.ch/wissenschaft/hoechste-zeit-fuer-sonnencreme-10-tipps-damit-das-eincremen-laeuft-wie-geschmiert-ld.1828915</a:t>
            </a:r>
            <a:r>
              <a:rPr lang="de-CH" sz="1400" dirty="0">
                <a:latin typeface="Arial" panose="020B0604020202020204" pitchFamily="34" charset="0"/>
                <a:cs typeface="Arial" panose="020B0604020202020204" pitchFamily="34" charset="0"/>
              </a:rPr>
              <a:t> </a:t>
            </a:r>
          </a:p>
          <a:p>
            <a:endParaRPr lang="de-CH" sz="1400" u="sng" dirty="0"/>
          </a:p>
          <a:p>
            <a:endParaRPr lang="de-CH" sz="1400" b="1" dirty="0">
              <a:latin typeface="Arial" panose="020B0604020202020204" pitchFamily="34" charset="0"/>
              <a:cs typeface="Arial" panose="020B0604020202020204" pitchFamily="34" charset="0"/>
            </a:endParaRPr>
          </a:p>
          <a:p>
            <a:endParaRPr lang="de-CH" sz="1400" dirty="0"/>
          </a:p>
          <a:p>
            <a:endParaRPr lang="de-CH" sz="1400" dirty="0">
              <a:latin typeface="Arial" panose="020B0604020202020204" pitchFamily="34" charset="0"/>
              <a:cs typeface="Arial" panose="020B0604020202020204" pitchFamily="34" charset="0"/>
            </a:endParaRPr>
          </a:p>
          <a:p>
            <a:endParaRPr lang="de-CH" sz="1400" u="sng" dirty="0"/>
          </a:p>
          <a:p>
            <a:endParaRPr lang="en-US" sz="1600" dirty="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63A07C75-C2E7-5DB7-A9E5-1F719A89FCC7}"/>
              </a:ext>
            </a:extLst>
          </p:cNvPr>
          <p:cNvSpPr>
            <a:spLocks noGrp="1"/>
          </p:cNvSpPr>
          <p:nvPr>
            <p:ph type="title"/>
          </p:nvPr>
        </p:nvSpPr>
        <p:spPr/>
        <p:txBody>
          <a:bodyPr/>
          <a:lstStyle/>
          <a:p>
            <a:r>
              <a:rPr lang="en-US" dirty="0" err="1"/>
              <a:t>Quellen</a:t>
            </a:r>
            <a:endParaRPr lang="de-CH" dirty="0"/>
          </a:p>
        </p:txBody>
      </p:sp>
      <p:sp>
        <p:nvSpPr>
          <p:cNvPr id="5" name="Slide Number Placeholder 4">
            <a:extLst>
              <a:ext uri="{FF2B5EF4-FFF2-40B4-BE49-F238E27FC236}">
                <a16:creationId xmlns:a16="http://schemas.microsoft.com/office/drawing/2014/main" id="{FFA7746D-3E8A-9541-71FC-C707331C6248}"/>
              </a:ext>
            </a:extLst>
          </p:cNvPr>
          <p:cNvSpPr>
            <a:spLocks noGrp="1"/>
          </p:cNvSpPr>
          <p:nvPr>
            <p:ph type="sldNum" sz="quarter" idx="12"/>
          </p:nvPr>
        </p:nvSpPr>
        <p:spPr/>
        <p:txBody>
          <a:bodyPr/>
          <a:lstStyle/>
          <a:p>
            <a:fld id="{5A33CB2A-1702-4C1D-9CC4-8D472D39F19E}" type="slidenum">
              <a:rPr lang="en-US" smtClean="0"/>
              <a:t>75</a:t>
            </a:fld>
            <a:endParaRPr lang="en-US"/>
          </a:p>
        </p:txBody>
      </p:sp>
    </p:spTree>
    <p:extLst>
      <p:ext uri="{BB962C8B-B14F-4D97-AF65-F5344CB8AC3E}">
        <p14:creationId xmlns:p14="http://schemas.microsoft.com/office/powerpoint/2010/main" val="29257236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86E9BF-D837-2AB0-BF9A-F6668CCCCA7E}"/>
              </a:ext>
            </a:extLst>
          </p:cNvPr>
          <p:cNvSpPr>
            <a:spLocks noGrp="1"/>
          </p:cNvSpPr>
          <p:nvPr>
            <p:ph idx="1"/>
          </p:nvPr>
        </p:nvSpPr>
        <p:spPr>
          <a:xfrm>
            <a:off x="6268997" y="1085353"/>
            <a:ext cx="5415445" cy="5228636"/>
          </a:xfrm>
        </p:spPr>
        <p:txBody>
          <a:bodyPr vert="horz" lIns="91440" tIns="45720" rIns="91440" bIns="45720" rtlCol="0">
            <a:noAutofit/>
          </a:bodyPr>
          <a:lstStyle/>
          <a:p>
            <a:pPr>
              <a:lnSpc>
                <a:spcPct val="115000"/>
              </a:lnSpc>
              <a:spcAft>
                <a:spcPts val="300"/>
              </a:spcAft>
            </a:pPr>
            <a:r>
              <a:rPr lang="en-US" b="1" dirty="0" err="1">
                <a:latin typeface="Arial" panose="020B0604020202020204" pitchFamily="34" charset="0"/>
                <a:cs typeface="Arial" panose="020B0604020202020204" pitchFamily="34" charset="0"/>
              </a:rPr>
              <a:t>Kurznachrichten</a:t>
            </a:r>
            <a:r>
              <a:rPr lang="en-US" b="1" dirty="0">
                <a:latin typeface="Arial" panose="020B0604020202020204" pitchFamily="34" charset="0"/>
                <a:cs typeface="Arial" panose="020B0604020202020204" pitchFamily="34" charset="0"/>
              </a:rPr>
              <a:t> und </a:t>
            </a:r>
            <a:r>
              <a:rPr lang="en-US" b="1" dirty="0" err="1">
                <a:latin typeface="Arial" panose="020B0604020202020204" pitchFamily="34" charset="0"/>
                <a:cs typeface="Arial" panose="020B0604020202020204" pitchFamily="34" charset="0"/>
              </a:rPr>
              <a:t>Kurioses</a:t>
            </a:r>
            <a:endParaRPr lang="en-US" b="1" dirty="0">
              <a:latin typeface="Arial" panose="020B0604020202020204" pitchFamily="34" charset="0"/>
              <a:cs typeface="Arial" panose="020B0604020202020204" pitchFamily="34" charset="0"/>
            </a:endParaRPr>
          </a:p>
          <a:p>
            <a:pPr>
              <a:lnSpc>
                <a:spcPct val="115000"/>
              </a:lnSpc>
              <a:spcAft>
                <a:spcPts val="300"/>
              </a:spcAft>
            </a:pPr>
            <a:r>
              <a:rPr lang="de-CH" sz="1400" dirty="0">
                <a:latin typeface="Arial" panose="020B0604020202020204" pitchFamily="34" charset="0"/>
                <a:cs typeface="Arial" panose="020B0604020202020204" pitchFamily="34" charset="0"/>
              </a:rPr>
              <a:t>Pudding zu Flugmeilen </a:t>
            </a:r>
            <a:r>
              <a:rPr lang="de-CH" sz="1400" dirty="0">
                <a:latin typeface="Arial" panose="020B0604020202020204" pitchFamily="34" charset="0"/>
                <a:cs typeface="Arial" panose="020B0604020202020204" pitchFamily="34" charset="0"/>
                <a:hlinkClick r:id="rId2"/>
              </a:rPr>
              <a:t>https://food-crimes-was-schmeckt-dahinter.blogs.audiorella.com/65-von-pudding-zu-gold-die-unglaubliche-geschichte-von-david-phillips</a:t>
            </a:r>
            <a:r>
              <a:rPr lang="de-CH" sz="1400" dirty="0">
                <a:latin typeface="Arial" panose="020B0604020202020204" pitchFamily="34" charset="0"/>
                <a:cs typeface="Arial" panose="020B0604020202020204" pitchFamily="34" charset="0"/>
              </a:rPr>
              <a:t> </a:t>
            </a:r>
          </a:p>
          <a:p>
            <a:pPr>
              <a:lnSpc>
                <a:spcPct val="115000"/>
              </a:lnSpc>
              <a:spcAft>
                <a:spcPts val="300"/>
              </a:spcAft>
            </a:pPr>
            <a:r>
              <a:rPr lang="en-US" sz="1400" dirty="0">
                <a:latin typeface="Arial" panose="020B0604020202020204" pitchFamily="34" charset="0"/>
                <a:cs typeface="Arial" panose="020B0604020202020204" pitchFamily="34" charset="0"/>
              </a:rPr>
              <a:t>Light </a:t>
            </a:r>
            <a:r>
              <a:rPr lang="en-US" sz="1400" dirty="0" err="1">
                <a:latin typeface="Arial" panose="020B0604020202020204" pitchFamily="34" charset="0"/>
                <a:cs typeface="Arial" panose="020B0604020202020204" pitchFamily="34" charset="0"/>
              </a:rPr>
              <a:t>macht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hungrig</a:t>
            </a:r>
            <a:r>
              <a:rPr lang="en-US"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hlinkClick r:id="rId3"/>
              </a:rPr>
              <a:t>https://www.nzz.ch/wissenschaft/warum-light-produkte-uns-hungriger-hinterlassen-als-sie-sollten-ld.1918123</a:t>
            </a:r>
            <a:r>
              <a:rPr lang="en-US" sz="1400" dirty="0">
                <a:latin typeface="Arial" panose="020B0604020202020204" pitchFamily="34" charset="0"/>
                <a:cs typeface="Arial" panose="020B0604020202020204" pitchFamily="34" charset="0"/>
              </a:rPr>
              <a:t> </a:t>
            </a:r>
          </a:p>
          <a:p>
            <a:pPr>
              <a:lnSpc>
                <a:spcPct val="115000"/>
              </a:lnSpc>
              <a:spcAft>
                <a:spcPts val="300"/>
              </a:spcAft>
            </a:pPr>
            <a:r>
              <a:rPr lang="en-US" sz="1400" dirty="0" err="1">
                <a:latin typeface="Arial" panose="020B0604020202020204" pitchFamily="34" charset="0"/>
                <a:cs typeface="Arial" panose="020B0604020202020204" pitchFamily="34" charset="0"/>
              </a:rPr>
              <a:t>Fachkräftemangel</a:t>
            </a:r>
            <a:r>
              <a:rPr lang="en-US" sz="1400" dirty="0">
                <a:latin typeface="Arial" panose="020B0604020202020204" pitchFamily="34" charset="0"/>
                <a:cs typeface="Arial" panose="020B0604020202020204" pitchFamily="34" charset="0"/>
              </a:rPr>
              <a:t>:</a:t>
            </a:r>
          </a:p>
          <a:p>
            <a:pPr>
              <a:lnSpc>
                <a:spcPct val="115000"/>
              </a:lnSpc>
              <a:spcAft>
                <a:spcPts val="300"/>
              </a:spcAft>
            </a:pPr>
            <a:r>
              <a:rPr lang="de-CH" sz="1400" dirty="0">
                <a:hlinkClick r:id="rId4"/>
              </a:rPr>
              <a:t>https://www.instagram.com/arbeiterfails/?g=5</a:t>
            </a:r>
            <a:r>
              <a:rPr lang="de-CH" sz="1400" dirty="0"/>
              <a:t> </a:t>
            </a:r>
          </a:p>
          <a:p>
            <a:pPr>
              <a:lnSpc>
                <a:spcPct val="115000"/>
              </a:lnSpc>
              <a:spcAft>
                <a:spcPts val="300"/>
              </a:spcAft>
            </a:pPr>
            <a:r>
              <a:rPr lang="de-CH" sz="1400" dirty="0">
                <a:hlinkClick r:id="rId5"/>
              </a:rPr>
              <a:t>https://www.instagram.com/arbeitfails/</a:t>
            </a:r>
            <a:r>
              <a:rPr lang="de-CH" sz="1400" dirty="0"/>
              <a:t> </a:t>
            </a:r>
          </a:p>
          <a:p>
            <a:pPr>
              <a:lnSpc>
                <a:spcPct val="115000"/>
              </a:lnSpc>
              <a:spcAft>
                <a:spcPts val="300"/>
              </a:spcAft>
            </a:pPr>
            <a:endParaRPr lang="x-none" sz="1400" dirty="0"/>
          </a:p>
          <a:p>
            <a:pPr marL="360363">
              <a:lnSpc>
                <a:spcPct val="115000"/>
              </a:lnSpc>
              <a:spcAft>
                <a:spcPts val="300"/>
              </a:spcAft>
              <a:buNone/>
            </a:pPr>
            <a:endParaRPr lang="de-CH" sz="1600" kern="100" dirty="0">
              <a:latin typeface="Aptos" panose="020B000402020202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B9AF8EB7-FD62-6B27-EEDE-15E09085759A}"/>
              </a:ext>
            </a:extLst>
          </p:cNvPr>
          <p:cNvSpPr>
            <a:spLocks noGrp="1"/>
          </p:cNvSpPr>
          <p:nvPr>
            <p:ph type="body" sz="half" idx="2"/>
          </p:nvPr>
        </p:nvSpPr>
        <p:spPr>
          <a:xfrm>
            <a:off x="520810" y="1085353"/>
            <a:ext cx="5673513" cy="5228636"/>
          </a:xfrm>
        </p:spPr>
        <p:txBody>
          <a:bodyPr>
            <a:noAutofit/>
          </a:bodyPr>
          <a:lstStyle/>
          <a:p>
            <a:r>
              <a:rPr lang="en-US" b="1" dirty="0">
                <a:latin typeface="Arial" panose="020B0604020202020204" pitchFamily="34" charset="0"/>
                <a:cs typeface="Arial" panose="020B0604020202020204" pitchFamily="34" charset="0"/>
              </a:rPr>
              <a:t>Thema </a:t>
            </a:r>
            <a:r>
              <a:rPr lang="en-US" b="1" dirty="0" err="1">
                <a:latin typeface="Arial" panose="020B0604020202020204" pitchFamily="34" charset="0"/>
                <a:cs typeface="Arial" panose="020B0604020202020204" pitchFamily="34" charset="0"/>
              </a:rPr>
              <a:t>Arabische</a:t>
            </a:r>
            <a:r>
              <a:rPr lang="en-US" b="1" dirty="0">
                <a:latin typeface="Arial" panose="020B0604020202020204" pitchFamily="34" charset="0"/>
                <a:cs typeface="Arial" panose="020B0604020202020204" pitchFamily="34" charset="0"/>
              </a:rPr>
              <a:t> Zahlen</a:t>
            </a:r>
          </a:p>
          <a:p>
            <a:r>
              <a:rPr lang="de-CH" sz="1400" dirty="0"/>
              <a:t>Mathematik-Kalender 2026</a:t>
            </a:r>
          </a:p>
          <a:p>
            <a:r>
              <a:rPr lang="de-CH" sz="1400" u="sng" dirty="0">
                <a:hlinkClick r:id="rId6"/>
              </a:rPr>
              <a:t>https://de.wikipedia.org/wiki/Arabische_Zahlschrift</a:t>
            </a:r>
            <a:r>
              <a:rPr lang="de-CH" sz="1400" dirty="0"/>
              <a:t> </a:t>
            </a:r>
          </a:p>
          <a:p>
            <a:r>
              <a:rPr lang="de-CH" sz="1400" u="sng" dirty="0">
                <a:hlinkClick r:id="rId7"/>
              </a:rPr>
              <a:t>https://en.wikipedia.org/wiki/Arabic_numerals</a:t>
            </a:r>
            <a:r>
              <a:rPr lang="de-CH" sz="1400" dirty="0"/>
              <a:t> </a:t>
            </a:r>
          </a:p>
          <a:p>
            <a:r>
              <a:rPr lang="de-CH" sz="1400" u="sng" dirty="0">
                <a:hlinkClick r:id="rId8"/>
              </a:rPr>
              <a:t>https://de.wikipedia.org/wiki/Brahmi-Zahlschrift</a:t>
            </a:r>
            <a:r>
              <a:rPr lang="de-CH" sz="1400" dirty="0"/>
              <a:t> </a:t>
            </a:r>
          </a:p>
          <a:p>
            <a:endParaRPr lang="en-US" sz="140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Thema </a:t>
            </a:r>
            <a:r>
              <a:rPr lang="de-CH" b="1" dirty="0">
                <a:latin typeface="Arial" panose="020B0604020202020204" pitchFamily="34" charset="0"/>
                <a:cs typeface="Arial" panose="020B0604020202020204" pitchFamily="34" charset="0"/>
              </a:rPr>
              <a:t>Wo fliesst die Energie im Stromkreis </a:t>
            </a:r>
            <a:endParaRPr lang="en-US" b="1"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Fotos von Fred Steinhauser</a:t>
            </a:r>
          </a:p>
          <a:p>
            <a:r>
              <a:rPr lang="en-US" sz="1400" dirty="0" err="1">
                <a:latin typeface="Arial" panose="020B0604020202020204" pitchFamily="34" charset="0"/>
                <a:cs typeface="Arial" panose="020B0604020202020204" pitchFamily="34" charset="0"/>
              </a:rPr>
              <a:t>Restliche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Quellen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siehe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Folien</a:t>
            </a:r>
            <a:endParaRPr lang="en-US" sz="1400"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63A07C75-C2E7-5DB7-A9E5-1F719A89FCC7}"/>
              </a:ext>
            </a:extLst>
          </p:cNvPr>
          <p:cNvSpPr>
            <a:spLocks noGrp="1"/>
          </p:cNvSpPr>
          <p:nvPr>
            <p:ph type="title"/>
          </p:nvPr>
        </p:nvSpPr>
        <p:spPr/>
        <p:txBody>
          <a:bodyPr/>
          <a:lstStyle/>
          <a:p>
            <a:r>
              <a:rPr lang="en-US" dirty="0" err="1"/>
              <a:t>Quellen</a:t>
            </a:r>
            <a:endParaRPr lang="de-CH" dirty="0"/>
          </a:p>
        </p:txBody>
      </p:sp>
      <p:sp>
        <p:nvSpPr>
          <p:cNvPr id="5" name="Slide Number Placeholder 4">
            <a:extLst>
              <a:ext uri="{FF2B5EF4-FFF2-40B4-BE49-F238E27FC236}">
                <a16:creationId xmlns:a16="http://schemas.microsoft.com/office/drawing/2014/main" id="{FFA7746D-3E8A-9541-71FC-C707331C6248}"/>
              </a:ext>
            </a:extLst>
          </p:cNvPr>
          <p:cNvSpPr>
            <a:spLocks noGrp="1"/>
          </p:cNvSpPr>
          <p:nvPr>
            <p:ph type="sldNum" sz="quarter" idx="12"/>
          </p:nvPr>
        </p:nvSpPr>
        <p:spPr/>
        <p:txBody>
          <a:bodyPr/>
          <a:lstStyle/>
          <a:p>
            <a:fld id="{5A33CB2A-1702-4C1D-9CC4-8D472D39F19E}" type="slidenum">
              <a:rPr lang="en-US" smtClean="0"/>
              <a:t>76</a:t>
            </a:fld>
            <a:endParaRPr lang="en-US"/>
          </a:p>
        </p:txBody>
      </p:sp>
    </p:spTree>
    <p:extLst>
      <p:ext uri="{BB962C8B-B14F-4D97-AF65-F5344CB8AC3E}">
        <p14:creationId xmlns:p14="http://schemas.microsoft.com/office/powerpoint/2010/main" val="26962304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A281CC-1D90-72C4-B4BC-79F026AC62A3}"/>
              </a:ext>
            </a:extLst>
          </p:cNvPr>
          <p:cNvSpPr>
            <a:spLocks noGrp="1"/>
          </p:cNvSpPr>
          <p:nvPr>
            <p:ph type="title"/>
          </p:nvPr>
        </p:nvSpPr>
        <p:spPr>
          <a:xfrm>
            <a:off x="520810" y="630993"/>
            <a:ext cx="11163632" cy="540687"/>
          </a:xfrm>
        </p:spPr>
        <p:txBody>
          <a:bodyPr/>
          <a:lstStyle/>
          <a:p>
            <a:r>
              <a:rPr lang="en-US" dirty="0" err="1"/>
              <a:t>Vorschau</a:t>
            </a:r>
            <a:r>
              <a:rPr lang="en-US" dirty="0"/>
              <a:t> Mai</a:t>
            </a:r>
            <a:endParaRPr lang="de-CH" dirty="0"/>
          </a:p>
        </p:txBody>
      </p:sp>
      <p:sp>
        <p:nvSpPr>
          <p:cNvPr id="7" name="Content Placeholder 6">
            <a:extLst>
              <a:ext uri="{FF2B5EF4-FFF2-40B4-BE49-F238E27FC236}">
                <a16:creationId xmlns:a16="http://schemas.microsoft.com/office/drawing/2014/main" id="{EA6F0137-6957-2D5F-99A2-ADB70EA19468}"/>
              </a:ext>
            </a:extLst>
          </p:cNvPr>
          <p:cNvSpPr>
            <a:spLocks noGrp="1"/>
          </p:cNvSpPr>
          <p:nvPr>
            <p:ph idx="1"/>
          </p:nvPr>
        </p:nvSpPr>
        <p:spPr>
          <a:xfrm>
            <a:off x="516097" y="1637553"/>
            <a:ext cx="10612091" cy="4676435"/>
          </a:xfrm>
        </p:spPr>
        <p:txBody>
          <a:bodyPr/>
          <a:lstStyle/>
          <a:p>
            <a:endParaRPr lang="en-US" b="1" dirty="0"/>
          </a:p>
          <a:p>
            <a:pPr>
              <a:spcBef>
                <a:spcPts val="1800"/>
              </a:spcBef>
              <a:tabLst>
                <a:tab pos="1255713" algn="l"/>
              </a:tabLst>
            </a:pPr>
            <a:r>
              <a:rPr lang="en-US" b="1" dirty="0"/>
              <a:t>Termin	</a:t>
            </a:r>
            <a:r>
              <a:rPr lang="en-US" sz="5400" b="1" dirty="0"/>
              <a:t>Samstag 16. Mai 2026</a:t>
            </a:r>
          </a:p>
          <a:p>
            <a:pPr>
              <a:spcBef>
                <a:spcPts val="1800"/>
              </a:spcBef>
              <a:tabLst>
                <a:tab pos="1255713" algn="l"/>
              </a:tabLst>
            </a:pPr>
            <a:r>
              <a:rPr lang="en-US" sz="4400" b="1" dirty="0"/>
              <a:t>	</a:t>
            </a:r>
            <a:r>
              <a:rPr lang="en-US" sz="4400" b="1" dirty="0" err="1"/>
              <a:t>Ankunft</a:t>
            </a:r>
            <a:r>
              <a:rPr lang="en-US" sz="4400" b="1" dirty="0"/>
              <a:t> ab 19:00</a:t>
            </a:r>
          </a:p>
          <a:p>
            <a:pPr>
              <a:spcBef>
                <a:spcPts val="1800"/>
              </a:spcBef>
              <a:tabLst>
                <a:tab pos="1255713" algn="l"/>
              </a:tabLst>
            </a:pPr>
            <a:r>
              <a:rPr lang="en-US" sz="4400" b="1" dirty="0"/>
              <a:t>	</a:t>
            </a:r>
            <a:r>
              <a:rPr lang="en-US" sz="4400" b="1" dirty="0" err="1"/>
              <a:t>Vortrag</a:t>
            </a:r>
            <a:r>
              <a:rPr lang="en-US" sz="4400" b="1" dirty="0"/>
              <a:t> ab 19:30</a:t>
            </a:r>
          </a:p>
          <a:p>
            <a:pPr>
              <a:spcBef>
                <a:spcPts val="1800"/>
              </a:spcBef>
              <a:tabLst>
                <a:tab pos="1255713" algn="l"/>
              </a:tabLst>
            </a:pPr>
            <a:r>
              <a:rPr lang="en-US" sz="1500" b="1" dirty="0" err="1"/>
              <a:t>Zukünftige</a:t>
            </a:r>
            <a:r>
              <a:rPr lang="en-US" sz="1500" b="1" dirty="0"/>
              <a:t> Termine: 13.06., 25.07., 15.08., 12.09., 17.10., 21.11., </a:t>
            </a:r>
            <a:r>
              <a:rPr lang="en-US" sz="1500" b="1" dirty="0" err="1"/>
              <a:t>Weihnachtspause</a:t>
            </a:r>
            <a:r>
              <a:rPr lang="en-US" sz="1500" b="1" dirty="0"/>
              <a:t>, 09.01.27</a:t>
            </a:r>
          </a:p>
        </p:txBody>
      </p:sp>
      <p:sp>
        <p:nvSpPr>
          <p:cNvPr id="5" name="Slide Number Placeholder 4">
            <a:extLst>
              <a:ext uri="{FF2B5EF4-FFF2-40B4-BE49-F238E27FC236}">
                <a16:creationId xmlns:a16="http://schemas.microsoft.com/office/drawing/2014/main" id="{6BA1FD18-9E5A-844D-9F70-03F25878B483}"/>
              </a:ext>
            </a:extLst>
          </p:cNvPr>
          <p:cNvSpPr>
            <a:spLocks noGrp="1"/>
          </p:cNvSpPr>
          <p:nvPr>
            <p:ph type="sldNum" sz="quarter" idx="12"/>
          </p:nvPr>
        </p:nvSpPr>
        <p:spPr/>
        <p:txBody>
          <a:bodyPr/>
          <a:lstStyle/>
          <a:p>
            <a:fld id="{5A33CB2A-1702-4C1D-9CC4-8D472D39F19E}" type="slidenum">
              <a:rPr lang="en-US" smtClean="0"/>
              <a:t>77</a:t>
            </a:fld>
            <a:endParaRPr lang="en-US"/>
          </a:p>
        </p:txBody>
      </p:sp>
      <p:sp>
        <p:nvSpPr>
          <p:cNvPr id="2" name="Ribbon: Tilted Up 1">
            <a:extLst>
              <a:ext uri="{FF2B5EF4-FFF2-40B4-BE49-F238E27FC236}">
                <a16:creationId xmlns:a16="http://schemas.microsoft.com/office/drawing/2014/main" id="{7CEDA4E5-BAD5-A59B-C20A-5FD9A4FC80B5}"/>
              </a:ext>
            </a:extLst>
          </p:cNvPr>
          <p:cNvSpPr/>
          <p:nvPr/>
        </p:nvSpPr>
        <p:spPr>
          <a:xfrm>
            <a:off x="12446548" y="2430732"/>
            <a:ext cx="2224890" cy="605971"/>
          </a:xfrm>
          <a:prstGeom prst="ribbon2">
            <a:avLst>
              <a:gd name="adj1" fmla="val 16667"/>
              <a:gd name="adj2" fmla="val 69858"/>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ysClr val="windowText" lastClr="000000"/>
                </a:solidFill>
              </a:rPr>
              <a:t>Gastvortrag</a:t>
            </a:r>
            <a:endParaRPr lang="de-CH" dirty="0">
              <a:solidFill>
                <a:sysClr val="windowText" lastClr="000000"/>
              </a:solidFill>
            </a:endParaRPr>
          </a:p>
        </p:txBody>
      </p:sp>
      <p:sp>
        <p:nvSpPr>
          <p:cNvPr id="4" name="Ribbon: Tilted Up 3">
            <a:extLst>
              <a:ext uri="{FF2B5EF4-FFF2-40B4-BE49-F238E27FC236}">
                <a16:creationId xmlns:a16="http://schemas.microsoft.com/office/drawing/2014/main" id="{543D5D5A-51EA-E39F-0AE3-974C6A877BDC}"/>
              </a:ext>
            </a:extLst>
          </p:cNvPr>
          <p:cNvSpPr/>
          <p:nvPr/>
        </p:nvSpPr>
        <p:spPr>
          <a:xfrm>
            <a:off x="12358749" y="3518312"/>
            <a:ext cx="2224890" cy="605971"/>
          </a:xfrm>
          <a:prstGeom prst="ribbon2">
            <a:avLst>
              <a:gd name="adj1" fmla="val 16667"/>
              <a:gd name="adj2" fmla="val 69858"/>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ysClr val="windowText" lastClr="000000"/>
                </a:solidFill>
              </a:rPr>
              <a:t>Wunschthema</a:t>
            </a:r>
            <a:endParaRPr lang="de-CH" dirty="0">
              <a:solidFill>
                <a:sysClr val="windowText" lastClr="000000"/>
              </a:solidFill>
            </a:endParaRPr>
          </a:p>
        </p:txBody>
      </p:sp>
      <p:cxnSp>
        <p:nvCxnSpPr>
          <p:cNvPr id="10" name="Straight Connector 9">
            <a:extLst>
              <a:ext uri="{FF2B5EF4-FFF2-40B4-BE49-F238E27FC236}">
                <a16:creationId xmlns:a16="http://schemas.microsoft.com/office/drawing/2014/main" id="{A55B0678-4F27-EB8B-C52D-336E078FD707}"/>
              </a:ext>
            </a:extLst>
          </p:cNvPr>
          <p:cNvCxnSpPr/>
          <p:nvPr/>
        </p:nvCxnSpPr>
        <p:spPr>
          <a:xfrm>
            <a:off x="384048" y="6972300"/>
            <a:ext cx="1130039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Ribbon: Tilted Up 10">
            <a:extLst>
              <a:ext uri="{FF2B5EF4-FFF2-40B4-BE49-F238E27FC236}">
                <a16:creationId xmlns:a16="http://schemas.microsoft.com/office/drawing/2014/main" id="{9D56F54D-E25E-6609-544E-B7CAF21AA680}"/>
              </a:ext>
            </a:extLst>
          </p:cNvPr>
          <p:cNvSpPr/>
          <p:nvPr/>
        </p:nvSpPr>
        <p:spPr>
          <a:xfrm>
            <a:off x="12446548" y="4702322"/>
            <a:ext cx="2224890" cy="605971"/>
          </a:xfrm>
          <a:prstGeom prst="ribbon2">
            <a:avLst>
              <a:gd name="adj1" fmla="val 16667"/>
              <a:gd name="adj2" fmla="val 69858"/>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ysClr val="windowText" lastClr="000000"/>
                </a:solidFill>
              </a:rPr>
              <a:t>Wunschthema</a:t>
            </a:r>
            <a:endParaRPr lang="de-CH" dirty="0">
              <a:solidFill>
                <a:sysClr val="windowText" lastClr="000000"/>
              </a:solidFill>
            </a:endParaRPr>
          </a:p>
        </p:txBody>
      </p:sp>
      <p:pic>
        <p:nvPicPr>
          <p:cNvPr id="8" name="Picture 7" descr="A close-up of a sign&#10;&#10;AI-generated content may be incorrect.">
            <a:extLst>
              <a:ext uri="{FF2B5EF4-FFF2-40B4-BE49-F238E27FC236}">
                <a16:creationId xmlns:a16="http://schemas.microsoft.com/office/drawing/2014/main" id="{70865D5C-F628-8718-5B66-80ABF95BC2E9}"/>
              </a:ext>
            </a:extLst>
          </p:cNvPr>
          <p:cNvPicPr>
            <a:picLocks noChangeAspect="1"/>
          </p:cNvPicPr>
          <p:nvPr/>
        </p:nvPicPr>
        <p:blipFill>
          <a:blip r:embed="rId2"/>
          <a:stretch>
            <a:fillRect/>
          </a:stretch>
        </p:blipFill>
        <p:spPr>
          <a:xfrm>
            <a:off x="5451958" y="0"/>
            <a:ext cx="6755606" cy="1410891"/>
          </a:xfrm>
          <a:prstGeom prst="rect">
            <a:avLst/>
          </a:prstGeom>
        </p:spPr>
      </p:pic>
    </p:spTree>
    <p:extLst>
      <p:ext uri="{BB962C8B-B14F-4D97-AF65-F5344CB8AC3E}">
        <p14:creationId xmlns:p14="http://schemas.microsoft.com/office/powerpoint/2010/main" val="23346246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9A49C2F-184F-EB8C-0A74-619F3ADEFAF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316514C-DF81-25A2-7B76-F9A7240670EA}"/>
              </a:ext>
            </a:extLst>
          </p:cNvPr>
          <p:cNvSpPr>
            <a:spLocks noGrp="1"/>
          </p:cNvSpPr>
          <p:nvPr>
            <p:ph type="title"/>
          </p:nvPr>
        </p:nvSpPr>
        <p:spPr>
          <a:xfrm>
            <a:off x="520810" y="630993"/>
            <a:ext cx="11163632" cy="540687"/>
          </a:xfrm>
        </p:spPr>
        <p:txBody>
          <a:bodyPr/>
          <a:lstStyle/>
          <a:p>
            <a:r>
              <a:rPr lang="en-US" dirty="0" err="1"/>
              <a:t>Vorschau</a:t>
            </a:r>
            <a:r>
              <a:rPr lang="en-US" dirty="0"/>
              <a:t> März</a:t>
            </a:r>
            <a:endParaRPr lang="de-CH" dirty="0"/>
          </a:p>
        </p:txBody>
      </p:sp>
      <p:sp>
        <p:nvSpPr>
          <p:cNvPr id="7" name="Content Placeholder 6">
            <a:extLst>
              <a:ext uri="{FF2B5EF4-FFF2-40B4-BE49-F238E27FC236}">
                <a16:creationId xmlns:a16="http://schemas.microsoft.com/office/drawing/2014/main" id="{57832A4D-A8BB-47A0-C90B-09AE24B31791}"/>
              </a:ext>
            </a:extLst>
          </p:cNvPr>
          <p:cNvSpPr>
            <a:spLocks noGrp="1"/>
          </p:cNvSpPr>
          <p:nvPr>
            <p:ph idx="1"/>
          </p:nvPr>
        </p:nvSpPr>
        <p:spPr>
          <a:xfrm>
            <a:off x="516097" y="1093305"/>
            <a:ext cx="8851423" cy="5220684"/>
          </a:xfrm>
        </p:spPr>
        <p:txBody>
          <a:bodyPr/>
          <a:lstStyle/>
          <a:p>
            <a:endParaRPr lang="en-US" b="1" dirty="0"/>
          </a:p>
          <a:p>
            <a:pPr>
              <a:spcBef>
                <a:spcPts val="1800"/>
              </a:spcBef>
              <a:tabLst>
                <a:tab pos="1255713" algn="l"/>
              </a:tabLst>
            </a:pPr>
            <a:r>
              <a:rPr lang="en-US" b="1" dirty="0"/>
              <a:t>Termin	</a:t>
            </a:r>
            <a:r>
              <a:rPr lang="en-US" dirty="0"/>
              <a:t>Samstag 07. März 2026</a:t>
            </a:r>
          </a:p>
          <a:p>
            <a:pPr>
              <a:spcBef>
                <a:spcPts val="1800"/>
              </a:spcBef>
              <a:tabLst>
                <a:tab pos="1255713" algn="l"/>
              </a:tabLst>
            </a:pPr>
            <a:r>
              <a:rPr lang="en-US" b="1" dirty="0" err="1"/>
              <a:t>Themen</a:t>
            </a:r>
            <a:r>
              <a:rPr lang="en-US" b="1" dirty="0"/>
              <a:t>* </a:t>
            </a:r>
            <a:r>
              <a:rPr lang="de-CH" dirty="0"/>
              <a:t>	XXX</a:t>
            </a:r>
          </a:p>
          <a:p>
            <a:pPr>
              <a:lnSpc>
                <a:spcPct val="100000"/>
              </a:lnSpc>
              <a:spcBef>
                <a:spcPts val="0"/>
              </a:spcBef>
              <a:tabLst>
                <a:tab pos="1255713" algn="l"/>
              </a:tabLst>
            </a:pPr>
            <a:r>
              <a:rPr lang="de-CH" sz="1600" dirty="0"/>
              <a:t>	Das xxx</a:t>
            </a:r>
          </a:p>
          <a:p>
            <a:pPr>
              <a:spcBef>
                <a:spcPts val="1200"/>
              </a:spcBef>
              <a:tabLst>
                <a:tab pos="1255713" algn="l"/>
              </a:tabLst>
            </a:pPr>
            <a:r>
              <a:rPr lang="de-CH" dirty="0"/>
              <a:t>	XXX</a:t>
            </a:r>
          </a:p>
          <a:p>
            <a:pPr>
              <a:lnSpc>
                <a:spcPct val="100000"/>
              </a:lnSpc>
              <a:spcBef>
                <a:spcPts val="0"/>
              </a:spcBef>
              <a:tabLst>
                <a:tab pos="1255713" algn="l"/>
              </a:tabLst>
            </a:pPr>
            <a:r>
              <a:rPr lang="de-CH" sz="1600" dirty="0"/>
              <a:t>	Wie xxx</a:t>
            </a:r>
          </a:p>
          <a:p>
            <a:pPr>
              <a:spcBef>
                <a:spcPts val="1200"/>
              </a:spcBef>
              <a:tabLst>
                <a:tab pos="1255713" algn="l"/>
              </a:tabLst>
            </a:pPr>
            <a:r>
              <a:rPr lang="de-CH" dirty="0"/>
              <a:t>	XXX</a:t>
            </a:r>
          </a:p>
          <a:p>
            <a:pPr>
              <a:lnSpc>
                <a:spcPct val="100000"/>
              </a:lnSpc>
              <a:spcBef>
                <a:spcPts val="0"/>
              </a:spcBef>
              <a:tabLst>
                <a:tab pos="1255713" algn="l"/>
              </a:tabLst>
            </a:pPr>
            <a:r>
              <a:rPr lang="de-CH" sz="1600" dirty="0"/>
              <a:t>	Aus xxx</a:t>
            </a:r>
            <a:endParaRPr lang="de-CH" sz="1400" dirty="0"/>
          </a:p>
          <a:p>
            <a:pPr>
              <a:spcBef>
                <a:spcPts val="1200"/>
              </a:spcBef>
              <a:tabLst>
                <a:tab pos="1255713" algn="l"/>
              </a:tabLst>
            </a:pPr>
            <a:r>
              <a:rPr lang="de-CH" dirty="0"/>
              <a:t>	XXX</a:t>
            </a:r>
          </a:p>
          <a:p>
            <a:pPr>
              <a:lnSpc>
                <a:spcPct val="100000"/>
              </a:lnSpc>
              <a:spcBef>
                <a:spcPts val="0"/>
              </a:spcBef>
              <a:tabLst>
                <a:tab pos="1255713" algn="l"/>
              </a:tabLst>
            </a:pPr>
            <a:r>
              <a:rPr lang="de-CH" dirty="0"/>
              <a:t>	</a:t>
            </a:r>
            <a:r>
              <a:rPr lang="de-CH" sz="1600" dirty="0"/>
              <a:t>Schon xxx</a:t>
            </a:r>
          </a:p>
          <a:p>
            <a:pPr>
              <a:spcBef>
                <a:spcPts val="1200"/>
              </a:spcBef>
              <a:tabLst>
                <a:tab pos="1255713" algn="l"/>
              </a:tabLst>
            </a:pPr>
            <a:r>
              <a:rPr lang="de-CH" dirty="0"/>
              <a:t>	XXX</a:t>
            </a:r>
          </a:p>
          <a:p>
            <a:pPr>
              <a:lnSpc>
                <a:spcPct val="100000"/>
              </a:lnSpc>
              <a:spcBef>
                <a:spcPts val="0"/>
              </a:spcBef>
              <a:tabLst>
                <a:tab pos="1255713" algn="l"/>
              </a:tabLst>
            </a:pPr>
            <a:r>
              <a:rPr lang="de-CH" dirty="0"/>
              <a:t>	</a:t>
            </a:r>
            <a:r>
              <a:rPr lang="de-CH" sz="1600" dirty="0"/>
              <a:t>xxx</a:t>
            </a:r>
          </a:p>
          <a:p>
            <a:pPr>
              <a:spcBef>
                <a:spcPts val="1200"/>
              </a:spcBef>
              <a:tabLst>
                <a:tab pos="1255713" algn="l"/>
              </a:tabLst>
            </a:pPr>
            <a:r>
              <a:rPr lang="de-CH" dirty="0"/>
              <a:t>	Kurioses und Kurznachrichten</a:t>
            </a:r>
          </a:p>
          <a:p>
            <a:pPr>
              <a:spcBef>
                <a:spcPts val="1800"/>
              </a:spcBef>
              <a:tabLst>
                <a:tab pos="1255713" algn="l"/>
              </a:tabLst>
            </a:pPr>
            <a:r>
              <a:rPr lang="de-CH" sz="1200" dirty="0"/>
              <a:t>* Änderungen vorbehalten</a:t>
            </a:r>
          </a:p>
        </p:txBody>
      </p:sp>
      <p:sp>
        <p:nvSpPr>
          <p:cNvPr id="5" name="Slide Number Placeholder 4">
            <a:extLst>
              <a:ext uri="{FF2B5EF4-FFF2-40B4-BE49-F238E27FC236}">
                <a16:creationId xmlns:a16="http://schemas.microsoft.com/office/drawing/2014/main" id="{2D26453B-7F6A-560F-7658-6B2B086A9C2D}"/>
              </a:ext>
            </a:extLst>
          </p:cNvPr>
          <p:cNvSpPr>
            <a:spLocks noGrp="1"/>
          </p:cNvSpPr>
          <p:nvPr>
            <p:ph type="sldNum" sz="quarter" idx="12"/>
          </p:nvPr>
        </p:nvSpPr>
        <p:spPr/>
        <p:txBody>
          <a:bodyPr/>
          <a:lstStyle/>
          <a:p>
            <a:fld id="{5A33CB2A-1702-4C1D-9CC4-8D472D39F19E}" type="slidenum">
              <a:rPr lang="en-US" smtClean="0"/>
              <a:t>78</a:t>
            </a:fld>
            <a:endParaRPr lang="en-US"/>
          </a:p>
        </p:txBody>
      </p:sp>
      <p:sp>
        <p:nvSpPr>
          <p:cNvPr id="2" name="Ribbon: Tilted Up 1">
            <a:extLst>
              <a:ext uri="{FF2B5EF4-FFF2-40B4-BE49-F238E27FC236}">
                <a16:creationId xmlns:a16="http://schemas.microsoft.com/office/drawing/2014/main" id="{4E55F6AD-088B-26FC-8417-E2105A538084}"/>
              </a:ext>
            </a:extLst>
          </p:cNvPr>
          <p:cNvSpPr/>
          <p:nvPr/>
        </p:nvSpPr>
        <p:spPr>
          <a:xfrm>
            <a:off x="12446548" y="2430732"/>
            <a:ext cx="2224890" cy="605971"/>
          </a:xfrm>
          <a:prstGeom prst="ribbon2">
            <a:avLst>
              <a:gd name="adj1" fmla="val 16667"/>
              <a:gd name="adj2" fmla="val 69858"/>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ysClr val="windowText" lastClr="000000"/>
                </a:solidFill>
              </a:rPr>
              <a:t>Gastvortrag</a:t>
            </a:r>
            <a:endParaRPr lang="de-CH" dirty="0">
              <a:solidFill>
                <a:sysClr val="windowText" lastClr="000000"/>
              </a:solidFill>
            </a:endParaRPr>
          </a:p>
        </p:txBody>
      </p:sp>
      <p:sp>
        <p:nvSpPr>
          <p:cNvPr id="4" name="Ribbon: Tilted Up 3">
            <a:extLst>
              <a:ext uri="{FF2B5EF4-FFF2-40B4-BE49-F238E27FC236}">
                <a16:creationId xmlns:a16="http://schemas.microsoft.com/office/drawing/2014/main" id="{8632EC4F-A867-9AD0-E804-6E9BE978A80F}"/>
              </a:ext>
            </a:extLst>
          </p:cNvPr>
          <p:cNvSpPr/>
          <p:nvPr/>
        </p:nvSpPr>
        <p:spPr>
          <a:xfrm>
            <a:off x="12358749" y="3518312"/>
            <a:ext cx="2224890" cy="605971"/>
          </a:xfrm>
          <a:prstGeom prst="ribbon2">
            <a:avLst>
              <a:gd name="adj1" fmla="val 16667"/>
              <a:gd name="adj2" fmla="val 69858"/>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ysClr val="windowText" lastClr="000000"/>
                </a:solidFill>
              </a:rPr>
              <a:t>Wunschthema</a:t>
            </a:r>
            <a:endParaRPr lang="de-CH" dirty="0">
              <a:solidFill>
                <a:sysClr val="windowText" lastClr="000000"/>
              </a:solidFill>
            </a:endParaRPr>
          </a:p>
        </p:txBody>
      </p:sp>
      <p:cxnSp>
        <p:nvCxnSpPr>
          <p:cNvPr id="10" name="Straight Connector 9">
            <a:extLst>
              <a:ext uri="{FF2B5EF4-FFF2-40B4-BE49-F238E27FC236}">
                <a16:creationId xmlns:a16="http://schemas.microsoft.com/office/drawing/2014/main" id="{998D2C37-DD93-AF6A-7E97-C55F0615D2F6}"/>
              </a:ext>
            </a:extLst>
          </p:cNvPr>
          <p:cNvCxnSpPr/>
          <p:nvPr/>
        </p:nvCxnSpPr>
        <p:spPr>
          <a:xfrm>
            <a:off x="213094" y="6926580"/>
            <a:ext cx="1130039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Ribbon: Tilted Up 10">
            <a:extLst>
              <a:ext uri="{FF2B5EF4-FFF2-40B4-BE49-F238E27FC236}">
                <a16:creationId xmlns:a16="http://schemas.microsoft.com/office/drawing/2014/main" id="{01871422-002F-78DC-E19B-36CF89791F3D}"/>
              </a:ext>
            </a:extLst>
          </p:cNvPr>
          <p:cNvSpPr/>
          <p:nvPr/>
        </p:nvSpPr>
        <p:spPr>
          <a:xfrm>
            <a:off x="12446548" y="4702322"/>
            <a:ext cx="2224890" cy="605971"/>
          </a:xfrm>
          <a:prstGeom prst="ribbon2">
            <a:avLst>
              <a:gd name="adj1" fmla="val 16667"/>
              <a:gd name="adj2" fmla="val 69858"/>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ysClr val="windowText" lastClr="000000"/>
                </a:solidFill>
              </a:rPr>
              <a:t>Wunschthema</a:t>
            </a:r>
            <a:endParaRPr lang="de-CH" dirty="0">
              <a:solidFill>
                <a:sysClr val="windowText" lastClr="000000"/>
              </a:solidFill>
            </a:endParaRPr>
          </a:p>
        </p:txBody>
      </p:sp>
      <p:pic>
        <p:nvPicPr>
          <p:cNvPr id="8" name="Picture 7" descr="A close-up of a sign&#10;&#10;AI-generated content may be incorrect.">
            <a:extLst>
              <a:ext uri="{FF2B5EF4-FFF2-40B4-BE49-F238E27FC236}">
                <a16:creationId xmlns:a16="http://schemas.microsoft.com/office/drawing/2014/main" id="{38E543C4-C95B-4651-BFE1-95E3D12117C1}"/>
              </a:ext>
            </a:extLst>
          </p:cNvPr>
          <p:cNvPicPr>
            <a:picLocks noChangeAspect="1"/>
          </p:cNvPicPr>
          <p:nvPr/>
        </p:nvPicPr>
        <p:blipFill>
          <a:blip r:embed="rId2"/>
          <a:stretch>
            <a:fillRect/>
          </a:stretch>
        </p:blipFill>
        <p:spPr>
          <a:xfrm>
            <a:off x="5451958" y="0"/>
            <a:ext cx="6755606" cy="1410891"/>
          </a:xfrm>
          <a:prstGeom prst="rect">
            <a:avLst/>
          </a:prstGeom>
        </p:spPr>
      </p:pic>
      <p:sp>
        <p:nvSpPr>
          <p:cNvPr id="3" name="Rectangle 2">
            <a:extLst>
              <a:ext uri="{FF2B5EF4-FFF2-40B4-BE49-F238E27FC236}">
                <a16:creationId xmlns:a16="http://schemas.microsoft.com/office/drawing/2014/main" id="{0675B6E0-BB93-7535-916A-CACE43E72D16}"/>
              </a:ext>
            </a:extLst>
          </p:cNvPr>
          <p:cNvSpPr/>
          <p:nvPr/>
        </p:nvSpPr>
        <p:spPr>
          <a:xfrm>
            <a:off x="6818638" y="2930925"/>
            <a:ext cx="3663656" cy="1289849"/>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CH" dirty="0"/>
              <a:t>Bonus-Thema</a:t>
            </a:r>
          </a:p>
          <a:p>
            <a:pPr algn="ctr"/>
            <a:endParaRPr lang="de-CH" dirty="0"/>
          </a:p>
          <a:p>
            <a:pPr algn="ctr"/>
            <a:r>
              <a:rPr lang="de-CH" dirty="0"/>
              <a:t>&lt;&lt;&lt; Trage Deinen Wunsch ins Feedback-Formular ein&gt;&gt;&gt;</a:t>
            </a:r>
          </a:p>
        </p:txBody>
      </p:sp>
    </p:spTree>
    <p:extLst>
      <p:ext uri="{BB962C8B-B14F-4D97-AF65-F5344CB8AC3E}">
        <p14:creationId xmlns:p14="http://schemas.microsoft.com/office/powerpoint/2010/main" val="25249635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0A122-EE01-A02D-5849-64D37830B04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43CC1D4-75D1-AA62-7E26-2E048BBE0DA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20456997">
            <a:off x="945044" y="1568847"/>
            <a:ext cx="3206143" cy="4519953"/>
          </a:xfrm>
          <a:prstGeom prst="rect">
            <a:avLst/>
          </a:prstGeom>
          <a:ln w="6350">
            <a:solidFill>
              <a:schemeClr val="tx1"/>
            </a:solidFill>
          </a:ln>
          <a:effectLst>
            <a:outerShdw blurRad="292100" dist="139700" dir="2700000" algn="tl" rotWithShape="0">
              <a:srgbClr val="333333">
                <a:alpha val="65000"/>
              </a:srgbClr>
            </a:outerShdw>
          </a:effectLst>
        </p:spPr>
      </p:pic>
      <p:pic>
        <p:nvPicPr>
          <p:cNvPr id="7" name="Content Placeholder 6" descr="A person with a mustache and a mustache&#10;&#10;AI-generated content may be incorrect.">
            <a:extLst>
              <a:ext uri="{FF2B5EF4-FFF2-40B4-BE49-F238E27FC236}">
                <a16:creationId xmlns:a16="http://schemas.microsoft.com/office/drawing/2014/main" id="{C8A9974A-3BFE-C284-7BFE-C29FC94287C3}"/>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7794496" y="369737"/>
            <a:ext cx="2433538" cy="3452762"/>
          </a:xfrm>
        </p:spPr>
      </p:pic>
      <p:sp>
        <p:nvSpPr>
          <p:cNvPr id="3" name="Text Placeholder 2">
            <a:extLst>
              <a:ext uri="{FF2B5EF4-FFF2-40B4-BE49-F238E27FC236}">
                <a16:creationId xmlns:a16="http://schemas.microsoft.com/office/drawing/2014/main" id="{6850D0D9-6DBB-29A5-7C91-AB5A3EA00AAC}"/>
              </a:ext>
            </a:extLst>
          </p:cNvPr>
          <p:cNvSpPr>
            <a:spLocks noGrp="1"/>
          </p:cNvSpPr>
          <p:nvPr>
            <p:ph type="body" sz="half" idx="2"/>
          </p:nvPr>
        </p:nvSpPr>
        <p:spPr>
          <a:xfrm>
            <a:off x="5851935" y="1162370"/>
            <a:ext cx="2610578" cy="1175677"/>
          </a:xfrm>
        </p:spPr>
        <p:txBody>
          <a:bodyPr>
            <a:noAutofit/>
          </a:bodyPr>
          <a:lstStyle/>
          <a:p>
            <a:r>
              <a:rPr lang="en-US" sz="2400" dirty="0" err="1"/>
              <a:t>Einwurf</a:t>
            </a:r>
            <a:r>
              <a:rPr lang="en-US" sz="2400" dirty="0"/>
              <a:t> in die Box </a:t>
            </a:r>
            <a:r>
              <a:rPr lang="en-US" sz="2400" dirty="0" err="1"/>
              <a:t>beim</a:t>
            </a:r>
            <a:r>
              <a:rPr lang="en-US" sz="2400" dirty="0"/>
              <a:t> ‘Butler’</a:t>
            </a:r>
            <a:endParaRPr lang="de-CH" sz="2400" dirty="0"/>
          </a:p>
        </p:txBody>
      </p:sp>
      <p:sp>
        <p:nvSpPr>
          <p:cNvPr id="4" name="Title 3">
            <a:extLst>
              <a:ext uri="{FF2B5EF4-FFF2-40B4-BE49-F238E27FC236}">
                <a16:creationId xmlns:a16="http://schemas.microsoft.com/office/drawing/2014/main" id="{0CE8081C-EEFE-05F6-A69A-C8867E6B87DF}"/>
              </a:ext>
            </a:extLst>
          </p:cNvPr>
          <p:cNvSpPr>
            <a:spLocks noGrp="1"/>
          </p:cNvSpPr>
          <p:nvPr>
            <p:ph type="title"/>
          </p:nvPr>
        </p:nvSpPr>
        <p:spPr/>
        <p:txBody>
          <a:bodyPr/>
          <a:lstStyle/>
          <a:p>
            <a:r>
              <a:rPr lang="en-US" dirty="0"/>
              <a:t>Wenn Du </a:t>
            </a:r>
            <a:r>
              <a:rPr lang="en-US" dirty="0" err="1"/>
              <a:t>uns</a:t>
            </a:r>
            <a:r>
              <a:rPr lang="en-US" dirty="0"/>
              <a:t> </a:t>
            </a:r>
            <a:r>
              <a:rPr lang="en-US" dirty="0" err="1"/>
              <a:t>mehr</a:t>
            </a:r>
            <a:r>
              <a:rPr lang="en-US" dirty="0"/>
              <a:t> </a:t>
            </a:r>
            <a:r>
              <a:rPr lang="en-US" dirty="0" err="1"/>
              <a:t>sagen</a:t>
            </a:r>
            <a:r>
              <a:rPr lang="en-US" dirty="0"/>
              <a:t> </a:t>
            </a:r>
            <a:r>
              <a:rPr lang="en-US" dirty="0" err="1"/>
              <a:t>willst</a:t>
            </a:r>
            <a:endParaRPr lang="de-CH" dirty="0"/>
          </a:p>
        </p:txBody>
      </p:sp>
      <p:sp>
        <p:nvSpPr>
          <p:cNvPr id="5" name="Slide Number Placeholder 4">
            <a:extLst>
              <a:ext uri="{FF2B5EF4-FFF2-40B4-BE49-F238E27FC236}">
                <a16:creationId xmlns:a16="http://schemas.microsoft.com/office/drawing/2014/main" id="{3FBC5EC3-BCEF-EF70-E948-562EE74A0EFB}"/>
              </a:ext>
            </a:extLst>
          </p:cNvPr>
          <p:cNvSpPr>
            <a:spLocks noGrp="1"/>
          </p:cNvSpPr>
          <p:nvPr>
            <p:ph type="sldNum" sz="quarter" idx="12"/>
          </p:nvPr>
        </p:nvSpPr>
        <p:spPr/>
        <p:txBody>
          <a:bodyPr/>
          <a:lstStyle/>
          <a:p>
            <a:fld id="{5A33CB2A-1702-4C1D-9CC4-8D472D39F19E}" type="slidenum">
              <a:rPr lang="en-US" smtClean="0"/>
              <a:t>79</a:t>
            </a:fld>
            <a:endParaRPr lang="en-US"/>
          </a:p>
        </p:txBody>
      </p:sp>
      <p:pic>
        <p:nvPicPr>
          <p:cNvPr id="11" name="Picture 10" descr="A close-up of a pencil&#10;&#10;AI-generated content may be incorrect.">
            <a:extLst>
              <a:ext uri="{FF2B5EF4-FFF2-40B4-BE49-F238E27FC236}">
                <a16:creationId xmlns:a16="http://schemas.microsoft.com/office/drawing/2014/main" id="{7C4D4243-DB97-A4DE-BAF0-7A3054F0906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60716" y="990778"/>
            <a:ext cx="3175000" cy="3175000"/>
          </a:xfrm>
          <a:prstGeom prst="rect">
            <a:avLst/>
          </a:prstGeom>
        </p:spPr>
      </p:pic>
      <p:sp>
        <p:nvSpPr>
          <p:cNvPr id="12" name="Text Placeholder 2">
            <a:extLst>
              <a:ext uri="{FF2B5EF4-FFF2-40B4-BE49-F238E27FC236}">
                <a16:creationId xmlns:a16="http://schemas.microsoft.com/office/drawing/2014/main" id="{B4BC7692-0DBD-9E98-A728-3360D77BB911}"/>
              </a:ext>
            </a:extLst>
          </p:cNvPr>
          <p:cNvSpPr txBox="1">
            <a:spLocks/>
          </p:cNvSpPr>
          <p:nvPr/>
        </p:nvSpPr>
        <p:spPr>
          <a:xfrm>
            <a:off x="6855278" y="4102860"/>
            <a:ext cx="4311973" cy="986726"/>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Neue Haas Grotesk Text Pro" panose="020B05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Neue Haas Grotesk Text Pro" panose="020B05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400" dirty="0"/>
              <a:t>Auch die  </a:t>
            </a:r>
            <a:r>
              <a:rPr lang="en-US" sz="2400" dirty="0" err="1"/>
              <a:t>Namensschilder</a:t>
            </a:r>
            <a:r>
              <a:rPr lang="en-US" sz="2400" dirty="0"/>
              <a:t> bitte in die Box </a:t>
            </a:r>
            <a:r>
              <a:rPr lang="en-US" sz="2400" dirty="0" err="1"/>
              <a:t>zurücklegen</a:t>
            </a:r>
            <a:r>
              <a:rPr lang="en-US" sz="2400" dirty="0"/>
              <a:t>!</a:t>
            </a:r>
            <a:endParaRPr lang="de-CH" sz="2400" dirty="0"/>
          </a:p>
        </p:txBody>
      </p:sp>
      <p:pic>
        <p:nvPicPr>
          <p:cNvPr id="14" name="Picture 13" descr="A close-up of a name tag&#10;&#10;AI-generated content may be incorrect.">
            <a:extLst>
              <a:ext uri="{FF2B5EF4-FFF2-40B4-BE49-F238E27FC236}">
                <a16:creationId xmlns:a16="http://schemas.microsoft.com/office/drawing/2014/main" id="{9DA088CA-4562-76BD-7C94-73774418BBD9}"/>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7346367" y="5089586"/>
            <a:ext cx="3329796" cy="1619699"/>
          </a:xfrm>
          <a:prstGeom prst="rect">
            <a:avLst/>
          </a:prstGeom>
        </p:spPr>
      </p:pic>
    </p:spTree>
    <p:extLst>
      <p:ext uri="{BB962C8B-B14F-4D97-AF65-F5344CB8AC3E}">
        <p14:creationId xmlns:p14="http://schemas.microsoft.com/office/powerpoint/2010/main" val="1698104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9676" y="1881172"/>
            <a:ext cx="5396630" cy="3096000"/>
          </a:xfrm>
          <a:prstGeom prst="rect">
            <a:avLst/>
          </a:prstGeom>
        </p:spPr>
      </p:pic>
      <p:sp>
        <p:nvSpPr>
          <p:cNvPr id="2" name="Title 1"/>
          <p:cNvSpPr>
            <a:spLocks noGrp="1"/>
          </p:cNvSpPr>
          <p:nvPr>
            <p:ph type="title"/>
          </p:nvPr>
        </p:nvSpPr>
        <p:spPr/>
        <p:txBody>
          <a:bodyPr/>
          <a:lstStyle/>
          <a:p>
            <a:r>
              <a:rPr lang="de-DE" noProof="0" dirty="0" err="1"/>
              <a:t>e&amp;i</a:t>
            </a:r>
            <a:r>
              <a:rPr lang="de-DE" noProof="0" dirty="0"/>
              <a:t> 6.2014 – Aufgabe 5</a:t>
            </a:r>
          </a:p>
        </p:txBody>
      </p:sp>
      <p:sp>
        <p:nvSpPr>
          <p:cNvPr id="16" name="TextBox 15"/>
          <p:cNvSpPr txBox="1"/>
          <p:nvPr/>
        </p:nvSpPr>
        <p:spPr>
          <a:xfrm>
            <a:off x="2451858" y="5544530"/>
            <a:ext cx="7316555" cy="584775"/>
          </a:xfrm>
          <a:prstGeom prst="rect">
            <a:avLst/>
          </a:prstGeom>
          <a:noFill/>
        </p:spPr>
        <p:txBody>
          <a:bodyPr wrap="none" rtlCol="0">
            <a:spAutoFit/>
          </a:bodyPr>
          <a:lstStyle/>
          <a:p>
            <a:pPr algn="ctr"/>
            <a:r>
              <a:rPr lang="de-DE" sz="3200" b="1" dirty="0">
                <a:latin typeface="Calibri" panose="020F0502020204030204" pitchFamily="34" charset="0"/>
              </a:rPr>
              <a:t>Wo findet hier der Energietransport statt?</a:t>
            </a:r>
          </a:p>
        </p:txBody>
      </p:sp>
    </p:spTree>
    <p:extLst>
      <p:ext uri="{BB962C8B-B14F-4D97-AF65-F5344CB8AC3E}">
        <p14:creationId xmlns:p14="http://schemas.microsoft.com/office/powerpoint/2010/main" val="3740818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dirty="0"/>
              <a:t>Evolution des Wissens um die Elektrizität</a:t>
            </a:r>
          </a:p>
        </p:txBody>
      </p:sp>
      <p:sp>
        <p:nvSpPr>
          <p:cNvPr id="3" name="Content Placeholder 2"/>
          <p:cNvSpPr>
            <a:spLocks noGrp="1"/>
          </p:cNvSpPr>
          <p:nvPr>
            <p:ph sz="quarter" idx="11"/>
          </p:nvPr>
        </p:nvSpPr>
        <p:spPr/>
        <p:txBody>
          <a:bodyPr/>
          <a:lstStyle/>
          <a:p>
            <a:r>
              <a:rPr lang="de-DE" dirty="0">
                <a:latin typeface="Routed Gothic" panose="02000503000000000000" pitchFamily="2" charset="0"/>
                <a:ea typeface="Routed Gothic" panose="02000503000000000000" pitchFamily="2" charset="0"/>
              </a:rPr>
              <a:t>ca.</a:t>
            </a:r>
            <a:r>
              <a:rPr lang="de-DE" noProof="0" dirty="0"/>
              <a:t> 600 v. Chr. : Thales v. Milet beschreibt Reibungselektrizität</a:t>
            </a:r>
          </a:p>
          <a:p>
            <a:r>
              <a:rPr lang="de-DE" noProof="0" dirty="0"/>
              <a:t>1785 : Coulomb berechnet die Kraftwirkung zweier elektrischer Ladungen</a:t>
            </a:r>
          </a:p>
          <a:p>
            <a:r>
              <a:rPr lang="de-DE" dirty="0"/>
              <a:t>1820 : </a:t>
            </a:r>
            <a:r>
              <a:rPr lang="de-DE" dirty="0" err="1">
                <a:cs typeface="Calibri" panose="020F0502020204030204" pitchFamily="34" charset="0"/>
              </a:rPr>
              <a:t>Ø</a:t>
            </a:r>
            <a:r>
              <a:rPr lang="de-DE" dirty="0" err="1"/>
              <a:t>rsted</a:t>
            </a:r>
            <a:r>
              <a:rPr lang="de-DE" dirty="0"/>
              <a:t> entdeckt Magnetfeld um elektrischen Leitungsstrom</a:t>
            </a:r>
            <a:endParaRPr lang="de-DE" noProof="0" dirty="0"/>
          </a:p>
          <a:p>
            <a:r>
              <a:rPr lang="de-DE" noProof="0" dirty="0"/>
              <a:t>1827 : Ohm'sches Gesetz : I = U/R</a:t>
            </a:r>
          </a:p>
          <a:p>
            <a:r>
              <a:rPr lang="de-DE" dirty="0"/>
              <a:t>1831 : Faraday'sches Induktionsgesetz</a:t>
            </a:r>
            <a:endParaRPr lang="de-DE" noProof="0" dirty="0"/>
          </a:p>
          <a:p>
            <a:r>
              <a:rPr lang="de-DE" noProof="0" dirty="0"/>
              <a:t>1873 : Maxwell : A </a:t>
            </a:r>
            <a:r>
              <a:rPr lang="de-DE" noProof="0" dirty="0" err="1"/>
              <a:t>Treatise</a:t>
            </a:r>
            <a:r>
              <a:rPr lang="de-DE" noProof="0" dirty="0"/>
              <a:t> on </a:t>
            </a:r>
            <a:r>
              <a:rPr lang="de-DE" noProof="0" dirty="0" err="1"/>
              <a:t>Electricity</a:t>
            </a:r>
            <a:r>
              <a:rPr lang="de-DE" noProof="0" dirty="0"/>
              <a:t> and </a:t>
            </a:r>
            <a:r>
              <a:rPr lang="de-DE" noProof="0" dirty="0" err="1"/>
              <a:t>Magnetism</a:t>
            </a:r>
            <a:endParaRPr lang="de-DE" noProof="0" dirty="0"/>
          </a:p>
          <a:p>
            <a:r>
              <a:rPr lang="de-DE" dirty="0"/>
              <a:t>1884 : Heaviside vereinfacht die Maxwell-Gleichungen auf die heutige Form</a:t>
            </a:r>
          </a:p>
          <a:p>
            <a:r>
              <a:rPr lang="de-DE" noProof="0" dirty="0"/>
              <a:t>1885 : Poynting und Heaviside berechnen (unabhängig voneinander)</a:t>
            </a:r>
            <a:br>
              <a:rPr lang="de-DE" noProof="0" dirty="0"/>
            </a:br>
            <a:r>
              <a:rPr lang="de-DE" dirty="0"/>
              <a:t>	</a:t>
            </a:r>
            <a:r>
              <a:rPr lang="de-DE" noProof="0" dirty="0"/>
              <a:t>die elektrische Energieflussdichte</a:t>
            </a:r>
            <a:endParaRPr lang="de-DE" dirty="0"/>
          </a:p>
          <a:p>
            <a:r>
              <a:rPr lang="de-DE" dirty="0"/>
              <a:t>1888 : Hertz weist elektromagnetische Wellen nach</a:t>
            </a:r>
            <a:endParaRPr lang="de-DE" noProof="0" dirty="0"/>
          </a:p>
        </p:txBody>
      </p:sp>
    </p:spTree>
    <p:extLst>
      <p:ext uri="{BB962C8B-B14F-4D97-AF65-F5344CB8AC3E}">
        <p14:creationId xmlns:p14="http://schemas.microsoft.com/office/powerpoint/2010/main" val="28776561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SwellVTI">
  <a:themeElements>
    <a:clrScheme name="AnalogousFromRegularSeedRightStep">
      <a:dk1>
        <a:srgbClr val="000000"/>
      </a:dk1>
      <a:lt1>
        <a:srgbClr val="FFFFFF"/>
      </a:lt1>
      <a:dk2>
        <a:srgbClr val="412724"/>
      </a:dk2>
      <a:lt2>
        <a:srgbClr val="E2E8E4"/>
      </a:lt2>
      <a:accent1>
        <a:srgbClr val="D739AE"/>
      </a:accent1>
      <a:accent2>
        <a:srgbClr val="C5275A"/>
      </a:accent2>
      <a:accent3>
        <a:srgbClr val="D74839"/>
      </a:accent3>
      <a:accent4>
        <a:srgbClr val="C57827"/>
      </a:accent4>
      <a:accent5>
        <a:srgbClr val="B0A72F"/>
      </a:accent5>
      <a:accent6>
        <a:srgbClr val="81B223"/>
      </a:accent6>
      <a:hlink>
        <a:srgbClr val="31944B"/>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algn="l">
          <a:defRPr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SwellVTI" id="{8361A04D-931A-43DC-973B-1B0B1DD5DECC}" vid="{6DDB23E8-D18E-4BDA-98D6-324466149E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9d258917-277f-42cd-a3cd-14c4e9ee58bc}" enabled="1" method="Standard" siteId="{38ae3bcd-9579-4fd4-adda-b42e1495d55a}" contentBits="0" removed="0"/>
</clbl:labelList>
</file>

<file path=docProps/app.xml><?xml version="1.0" encoding="utf-8"?>
<Properties xmlns="http://schemas.openxmlformats.org/officeDocument/2006/extended-properties" xmlns:vt="http://schemas.openxmlformats.org/officeDocument/2006/docPropsVTypes">
  <Template/>
  <TotalTime>0</TotalTime>
  <Words>4247</Words>
  <Application>Microsoft Office PowerPoint</Application>
  <PresentationFormat>Widescreen</PresentationFormat>
  <Paragraphs>658</Paragraphs>
  <Slides>79</Slides>
  <Notes>32</Notes>
  <HiddenSlides>3</HiddenSlides>
  <MMClips>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79</vt:i4>
      </vt:variant>
    </vt:vector>
  </HeadingPairs>
  <TitlesOfParts>
    <vt:vector size="91" baseType="lpstr">
      <vt:lpstr>Aptos</vt:lpstr>
      <vt:lpstr>Arial</vt:lpstr>
      <vt:lpstr>Brush Script MT</vt:lpstr>
      <vt:lpstr>Calibri</vt:lpstr>
      <vt:lpstr>Cambria Math</vt:lpstr>
      <vt:lpstr>Dreaming Outloud Pro</vt:lpstr>
      <vt:lpstr>Fave Script Bold Pro</vt:lpstr>
      <vt:lpstr>Neue Haas Grotesk Text Pro</vt:lpstr>
      <vt:lpstr>Routed Gothic</vt:lpstr>
      <vt:lpstr>Symbol</vt:lpstr>
      <vt:lpstr>Wingdings</vt:lpstr>
      <vt:lpstr>SwellVTI</vt:lpstr>
      <vt:lpstr>PowerPoint Presentation</vt:lpstr>
      <vt:lpstr>Willkommen zur </vt:lpstr>
      <vt:lpstr>     Zum Zeitgeschehen</vt:lpstr>
      <vt:lpstr>  Warum schützen PE und Wasser die Astronauten?</vt:lpstr>
      <vt:lpstr>    Vor einem Jahr…</vt:lpstr>
      <vt:lpstr>Update…</vt:lpstr>
      <vt:lpstr>PowerPoint Presentation</vt:lpstr>
      <vt:lpstr>e&amp;i 6.2014 – Aufgabe 5</vt:lpstr>
      <vt:lpstr>Evolution des Wissens um die Elektrizität</vt:lpstr>
      <vt:lpstr>James Clerk Maxwell</vt:lpstr>
      <vt:lpstr>Einstein über Maxwell</vt:lpstr>
      <vt:lpstr>James Clerk Maxwell</vt:lpstr>
      <vt:lpstr>Oliver Heaviside</vt:lpstr>
      <vt:lpstr>Oliver Heaviside</vt:lpstr>
      <vt:lpstr>Vektor</vt:lpstr>
      <vt:lpstr>Windkarte als Beispiel für ein Vektorfeld</vt:lpstr>
      <vt:lpstr>Einführung eines Koordinatensystems</vt:lpstr>
      <vt:lpstr>Blickfeld des Beobachters</vt:lpstr>
      <vt:lpstr>John Henry Poynting</vt:lpstr>
      <vt:lpstr>Der Poynting Vektor</vt:lpstr>
      <vt:lpstr>Das Elektrische Feld</vt:lpstr>
      <vt:lpstr>Das Magnetfeld – Überlagerung</vt:lpstr>
      <vt:lpstr>Das Magnetfeld – Feldlinien</vt:lpstr>
      <vt:lpstr>Resultierender Poynting Vektor</vt:lpstr>
      <vt:lpstr>Der gesamte Stromkreis</vt:lpstr>
      <vt:lpstr>Schätzung der Ausdehnung</vt:lpstr>
      <vt:lpstr>Schätzung für Hochspannungsleitung</vt:lpstr>
      <vt:lpstr>Energiefluss in der Umgebung der Leiter</vt:lpstr>
      <vt:lpstr>Anwendung – Sender und Antennen</vt:lpstr>
      <vt:lpstr>Anwendung - Mikrowellenofen</vt:lpstr>
      <vt:lpstr>Elektrosmog im Schlafzimmer</vt:lpstr>
      <vt:lpstr> Danke für eure Aufmerksamkeit  …</vt:lpstr>
      <vt:lpstr>Energietransport im Leiter ?</vt:lpstr>
      <vt:lpstr>PowerPoint Presentation</vt:lpstr>
      <vt:lpstr>Der wahre Ursprung…</vt:lpstr>
      <vt:lpstr>Im Ernst – Wie alles begann</vt:lpstr>
      <vt:lpstr>Der Übergang nach Europa</vt:lpstr>
      <vt:lpstr>Die Zahlzeichen heute</vt:lpstr>
      <vt:lpstr>Pause</vt:lpstr>
      <vt:lpstr>PowerPoint Presentation</vt:lpstr>
      <vt:lpstr>Zuerst Physik und Physiologie</vt:lpstr>
      <vt:lpstr>Hätten wir eine Alternative?</vt:lpstr>
      <vt:lpstr>Wie bringt man da jetzt Ordnung rein?</vt:lpstr>
      <vt:lpstr>Einschub: Additive und Subtraktive Farbmischung</vt:lpstr>
      <vt:lpstr>CIE Normtafel – Wahrnehmungsbasiertes System</vt:lpstr>
      <vt:lpstr>Systeme basierend auf Grundfarben-Mischungen</vt:lpstr>
      <vt:lpstr>Systeme basierend auf Grundfarben-Mischungen</vt:lpstr>
      <vt:lpstr>Systeme basierend auf Grundfarben-Mischungen</vt:lpstr>
      <vt:lpstr>Materielle Farbräume</vt:lpstr>
      <vt:lpstr>PowerPoint Presentation</vt:lpstr>
      <vt:lpstr>Klassische Vorstellungen</vt:lpstr>
      <vt:lpstr>Moderne Konkurrenz</vt:lpstr>
      <vt:lpstr>Preisverfall</vt:lpstr>
      <vt:lpstr>Nachhaltigkeit</vt:lpstr>
      <vt:lpstr>Fazit und Neuer Trend</vt:lpstr>
      <vt:lpstr>PowerPoint Presentation</vt:lpstr>
      <vt:lpstr>Bräunung und Kultur</vt:lpstr>
      <vt:lpstr>Was kommt von der Sonne?</vt:lpstr>
      <vt:lpstr>Was passiert in der Haut?</vt:lpstr>
      <vt:lpstr>Warum 72 Stunden verzögert?</vt:lpstr>
      <vt:lpstr>Schutzmassnahmen</vt:lpstr>
      <vt:lpstr>Thema Sonnencreme</vt:lpstr>
      <vt:lpstr>Zusammenfassung</vt:lpstr>
      <vt:lpstr>PowerPoint Presentation</vt:lpstr>
      <vt:lpstr>Pudding zu Flugmeilen</vt:lpstr>
      <vt:lpstr>Pudding zu Flugmeilen</vt:lpstr>
      <vt:lpstr>«Light»-Produkte sind doch gut, oder?</vt:lpstr>
      <vt:lpstr>Sektion «Fachkräftemangel»</vt:lpstr>
      <vt:lpstr>Fachkräftemangel überall – Böse Kollegen</vt:lpstr>
      <vt:lpstr>Fachkräftemangel überall – Böse Kollegen</vt:lpstr>
      <vt:lpstr>Fachkräftemangel überall – Böse Kollegen</vt:lpstr>
      <vt:lpstr>Fachkräftemangel überall – Böse Kollegen</vt:lpstr>
      <vt:lpstr>Fachkräftemangel überall – Böse Kollegen</vt:lpstr>
      <vt:lpstr>Fachkräftemangel überall – Böse Kollegen</vt:lpstr>
      <vt:lpstr>Quellen</vt:lpstr>
      <vt:lpstr>Quellen</vt:lpstr>
      <vt:lpstr>Vorschau Mai</vt:lpstr>
      <vt:lpstr>Vorschau März</vt:lpstr>
      <vt:lpstr>Wenn Du uns mehr sagen willst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Künstliche Intelligenz</dc:title>
  <dc:creator>Michael Denzlein</dc:creator>
  <cp:lastModifiedBy>Michael Denzlein</cp:lastModifiedBy>
  <cp:revision>297</cp:revision>
  <dcterms:created xsi:type="dcterms:W3CDTF">2024-05-20T08:56:39Z</dcterms:created>
  <dcterms:modified xsi:type="dcterms:W3CDTF">2026-04-17T07:05:38Z</dcterms:modified>
</cp:coreProperties>
</file>